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6256000" cy="9144000"/>
  <p:notesSz cx="9144000" cy="16256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vi Chillara" userId="d2e745e45aa1e969" providerId="LiveId" clId="{FC690F69-3334-4197-9A7E-76F39423E15E}"/>
    <pc:docChg chg="modSld sldOrd">
      <pc:chgData name="Ravi Chillara" userId="d2e745e45aa1e969" providerId="LiveId" clId="{FC690F69-3334-4197-9A7E-76F39423E15E}" dt="2026-08-30T16:45:09.838" v="9" actId="14100"/>
      <pc:docMkLst>
        <pc:docMk/>
      </pc:docMkLst>
      <pc:sldChg chg="ord">
        <pc:chgData name="Ravi Chillara" userId="d2e745e45aa1e969" providerId="LiveId" clId="{FC690F69-3334-4197-9A7E-76F39423E15E}" dt="2026-08-30T16:42:12.762" v="1"/>
        <pc:sldMkLst>
          <pc:docMk/>
          <pc:sldMk cId="0" sldId="259"/>
        </pc:sldMkLst>
      </pc:sldChg>
      <pc:sldChg chg="ord">
        <pc:chgData name="Ravi Chillara" userId="d2e745e45aa1e969" providerId="LiveId" clId="{FC690F69-3334-4197-9A7E-76F39423E15E}" dt="2026-08-30T16:42:14.893" v="3"/>
        <pc:sldMkLst>
          <pc:docMk/>
          <pc:sldMk cId="0" sldId="260"/>
        </pc:sldMkLst>
      </pc:sldChg>
      <pc:sldChg chg="ord">
        <pc:chgData name="Ravi Chillara" userId="d2e745e45aa1e969" providerId="LiveId" clId="{FC690F69-3334-4197-9A7E-76F39423E15E}" dt="2026-08-30T16:42:31.049" v="5"/>
        <pc:sldMkLst>
          <pc:docMk/>
          <pc:sldMk cId="0" sldId="261"/>
        </pc:sldMkLst>
      </pc:sldChg>
      <pc:sldChg chg="modSp mod">
        <pc:chgData name="Ravi Chillara" userId="d2e745e45aa1e969" providerId="LiveId" clId="{FC690F69-3334-4197-9A7E-76F39423E15E}" dt="2026-08-30T16:45:09.838" v="9" actId="14100"/>
        <pc:sldMkLst>
          <pc:docMk/>
          <pc:sldMk cId="0" sldId="274"/>
        </pc:sldMkLst>
        <pc:spChg chg="mod">
          <ac:chgData name="Ravi Chillara" userId="d2e745e45aa1e969" providerId="LiveId" clId="{FC690F69-3334-4197-9A7E-76F39423E15E}" dt="2026-08-30T16:45:09.838" v="9" actId="14100"/>
          <ac:spMkLst>
            <pc:docMk/>
            <pc:sldMk cId="0" sldId="274"/>
            <ac:spMk id="15" creationId="{00000000-0000-0000-0000-000000000000}"/>
          </ac:spMkLst>
        </pc:spChg>
        <pc:spChg chg="mod">
          <ac:chgData name="Ravi Chillara" userId="d2e745e45aa1e969" providerId="LiveId" clId="{FC690F69-3334-4197-9A7E-76F39423E15E}" dt="2026-08-30T16:44:59.420" v="7" actId="1076"/>
          <ac:spMkLst>
            <pc:docMk/>
            <pc:sldMk cId="0" sldId="274"/>
            <ac:spMk id="16" creationId="{00000000-0000-0000-0000-000000000000}"/>
          </ac:spMkLst>
        </pc:spChg>
        <pc:spChg chg="mod">
          <ac:chgData name="Ravi Chillara" userId="d2e745e45aa1e969" providerId="LiveId" clId="{FC690F69-3334-4197-9A7E-76F39423E15E}" dt="2026-08-30T16:45:04.173" v="8" actId="1076"/>
          <ac:spMkLst>
            <pc:docMk/>
            <pc:sldMk cId="0" sldId="274"/>
            <ac:spMk id="17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Use cases</c:v>
                </c:pt>
              </c:strCache>
            </c:strRef>
          </c:tx>
          <c:spPr>
            <a:ln>
              <a:noFill/>
            </a:ln>
            <a:effectLst/>
          </c:spPr>
          <c:marker>
            <c:symbol val="circle"/>
            <c:size val="12"/>
            <c:spPr>
              <a:solidFill>
                <a:srgbClr val="008080"/>
              </a:solidFill>
              <a:ln w="9525" cap="flat">
                <a:solidFill>
                  <a:srgbClr val="008080"/>
                </a:solidFill>
                <a:prstDash val="solid"/>
                <a:round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UC1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501-4F06-A855-7B4A056535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UC2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501-4F06-A855-7B4A056535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UC3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C501-4F06-A855-7B4A056535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UC4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501-4F06-A855-7B4A056535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UC5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501-4F06-A855-7B4A0565350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Sheet1!$A$2:$A$6</c:f>
              <c:numCache>
                <c:formatCode>General</c:formatCode>
                <c:ptCount val="5"/>
                <c:pt idx="0">
                  <c:v>17</c:v>
                </c:pt>
                <c:pt idx="1">
                  <c:v>13</c:v>
                </c:pt>
                <c:pt idx="2">
                  <c:v>14</c:v>
                </c:pt>
                <c:pt idx="3">
                  <c:v>17</c:v>
                </c:pt>
                <c:pt idx="4">
                  <c:v>16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13</c:v>
                </c:pt>
                <c:pt idx="1">
                  <c:v>18</c:v>
                </c:pt>
                <c:pt idx="2">
                  <c:v>17</c:v>
                </c:pt>
                <c:pt idx="3">
                  <c:v>18</c:v>
                </c:pt>
                <c:pt idx="4">
                  <c:v>18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C501-4F06-A855-7B4A056535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E0E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6E7079"/>
                    </a:solidFill>
                    <a:latin typeface="Calibri"/>
                  </a:defRPr>
                </a:pPr>
                <a:r>
                  <a:rPr lang="en-US" b="0" i="0" u="none" strike="noStrike">
                    <a:solidFill>
                      <a:srgbClr val="6E7079"/>
                    </a:solidFill>
                    <a:latin typeface="Calibri"/>
                  </a:rPr>
                  <a:t>Implementation lift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500" b="0" i="0" u="none" strike="noStrike">
                <a:solidFill>
                  <a:srgbClr val="6E7079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crossBetween val="midCat"/>
      </c:valAx>
      <c:valAx>
        <c:axId val="2094734552"/>
        <c:scaling>
          <c:orientation val="minMax"/>
          <c:max val="20"/>
          <c:min val="10"/>
        </c:scaling>
        <c:delete val="0"/>
        <c:axPos val="l"/>
        <c:majorGridlines>
          <c:spPr>
            <a:ln w="12700" cap="flat">
              <a:solidFill>
                <a:srgbClr val="D9E0E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6E7079"/>
                    </a:solidFill>
                    <a:latin typeface="Calibri"/>
                  </a:defRPr>
                </a:pPr>
                <a:r>
                  <a:rPr lang="en-US" b="0" i="0" u="none" strike="noStrike">
                    <a:solidFill>
                      <a:srgbClr val="6E7079"/>
                    </a:solidFill>
                    <a:latin typeface="Calibri"/>
                  </a:rPr>
                  <a:t>Business value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500" b="0" i="0" u="none" strike="noStrike">
                <a:solidFill>
                  <a:srgbClr val="6E7079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45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al-accent"/>
          <p:cNvSpPr/>
          <p:nvPr/>
        </p:nvSpPr>
        <p:spPr>
          <a:xfrm>
            <a:off x="914400" y="1473200"/>
            <a:ext cx="1905000" cy="101600"/>
          </a:xfrm>
          <a:prstGeom prst="rect">
            <a:avLst/>
          </a:prstGeom>
          <a:solidFill>
            <a:srgbClr val="0080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amber-accent"/>
          <p:cNvSpPr/>
          <p:nvPr/>
        </p:nvSpPr>
        <p:spPr>
          <a:xfrm>
            <a:off x="2895600" y="1473200"/>
            <a:ext cx="1143000" cy="101600"/>
          </a:xfrm>
          <a:prstGeom prst="rect">
            <a:avLst/>
          </a:prstGeom>
          <a:solidFill>
            <a:srgbClr val="FFBF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purple-accent"/>
          <p:cNvSpPr/>
          <p:nvPr/>
        </p:nvSpPr>
        <p:spPr>
          <a:xfrm>
            <a:off x="4114800" y="1473200"/>
            <a:ext cx="762000" cy="101600"/>
          </a:xfrm>
          <a:prstGeom prst="rect">
            <a:avLst/>
          </a:prstGeom>
          <a:solidFill>
            <a:srgbClr val="6B46C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cover-title"/>
          <p:cNvSpPr/>
          <p:nvPr/>
        </p:nvSpPr>
        <p:spPr>
          <a:xfrm>
            <a:off x="914400" y="1905000"/>
            <a:ext cx="14427200" cy="1143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8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Acceleration as a Service</a:t>
            </a:r>
            <a:endParaRPr lang="en-US" sz="4800" dirty="0"/>
          </a:p>
        </p:txBody>
      </p:sp>
      <p:sp>
        <p:nvSpPr>
          <p:cNvPr id="7" name="cover-subtitle"/>
          <p:cNvSpPr/>
          <p:nvPr/>
        </p:nvSpPr>
        <p:spPr>
          <a:xfrm>
            <a:off x="914400" y="3238500"/>
            <a:ext cx="13335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600" dirty="0">
                <a:solidFill>
                  <a:srgbClr val="00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working POCs on one reusable healthcare AI platform</a:t>
            </a:r>
            <a:endParaRPr lang="en-US" sz="2600" dirty="0"/>
          </a:p>
        </p:txBody>
      </p:sp>
      <p:sp>
        <p:nvSpPr>
          <p:cNvPr id="8" name="cover-context"/>
          <p:cNvSpPr/>
          <p:nvPr/>
        </p:nvSpPr>
        <p:spPr>
          <a:xfrm>
            <a:off x="914400" y="4191000"/>
            <a:ext cx="114300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Payer | Solution Architecture | 30-Minute Interview</a:t>
            </a:r>
            <a:endParaRPr lang="en-US" sz="1900" dirty="0"/>
          </a:p>
        </p:txBody>
      </p:sp>
      <p:sp>
        <p:nvSpPr>
          <p:cNvPr id="9" name="uc2-card"/>
          <p:cNvSpPr/>
          <p:nvPr/>
        </p:nvSpPr>
        <p:spPr>
          <a:xfrm>
            <a:off x="914400" y="5461000"/>
            <a:ext cx="6858000" cy="1778000"/>
          </a:xfrm>
          <a:prstGeom prst="roundRect">
            <a:avLst>
              <a:gd name="adj" fmla="val 10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uc2-card-text"/>
          <p:cNvSpPr/>
          <p:nvPr/>
        </p:nvSpPr>
        <p:spPr>
          <a:xfrm>
            <a:off x="1295400" y="5816600"/>
            <a:ext cx="6096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2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</a:t>
            </a:r>
            <a:endParaRPr lang="en-US" sz="2200" dirty="0"/>
          </a:p>
          <a:p>
            <a:pPr marL="0" indent="0" algn="l">
              <a:buNone/>
            </a:pPr>
            <a:r>
              <a:rPr lang="en-US" altLang="en-US" sz="19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Referral Matching and Routing</a:t>
            </a:r>
            <a:endParaRPr lang="en-US" sz="2200" dirty="0"/>
          </a:p>
        </p:txBody>
      </p:sp>
      <p:sp>
        <p:nvSpPr>
          <p:cNvPr id="11" name="uc5-card"/>
          <p:cNvSpPr/>
          <p:nvPr/>
        </p:nvSpPr>
        <p:spPr>
          <a:xfrm>
            <a:off x="8128000" y="5461000"/>
            <a:ext cx="7213600" cy="1778000"/>
          </a:xfrm>
          <a:prstGeom prst="roundRect">
            <a:avLst>
              <a:gd name="adj" fmla="val 10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uc5-card-text"/>
          <p:cNvSpPr/>
          <p:nvPr/>
        </p:nvSpPr>
        <p:spPr>
          <a:xfrm>
            <a:off x="8509000" y="5816600"/>
            <a:ext cx="6451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2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</a:t>
            </a:r>
            <a:endParaRPr lang="en-US" sz="2200" dirty="0"/>
          </a:p>
          <a:p>
            <a:pPr marL="0" indent="0" algn="l">
              <a:buNone/>
            </a:pPr>
            <a:r>
              <a:rPr lang="en-US" altLang="en-US" sz="19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Ingestion and Normalization</a:t>
            </a:r>
            <a:endParaRPr lang="en-US" sz="2200" dirty="0"/>
          </a:p>
        </p:txBody>
      </p:sp>
      <p:sp>
        <p:nvSpPr>
          <p:cNvPr id="13" name="cover-footer"/>
          <p:cNvSpPr/>
          <p:nvPr/>
        </p:nvSpPr>
        <p:spPr>
          <a:xfrm>
            <a:off x="914400" y="8382000"/>
            <a:ext cx="13716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Editable architecture, runnable POCs, tested scenarios, and production plan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POC Runtime Is Small and Reusable</a:t>
            </a:r>
            <a:endParaRPr lang="en-US" sz="3600" dirty="0"/>
          </a:p>
        </p:txBody>
      </p:sp>
      <p:sp>
        <p:nvSpPr>
          <p:cNvPr id="4" name="inputs"/>
          <p:cNvSpPr/>
          <p:nvPr/>
        </p:nvSpPr>
        <p:spPr>
          <a:xfrm>
            <a:off x="711200" y="3048000"/>
            <a:ext cx="3810000" cy="2540000"/>
          </a:xfrm>
          <a:prstGeom prst="roundRect">
            <a:avLst>
              <a:gd name="adj" fmla="val 6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inputs-text"/>
          <p:cNvSpPr/>
          <p:nvPr/>
        </p:nvSpPr>
        <p:spPr>
          <a:xfrm>
            <a:off x="1041400" y="3403600"/>
            <a:ext cx="31496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Synthetic referrals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records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837P claims</a:t>
            </a:r>
            <a:endParaRPr lang="en-US" sz="1900" dirty="0"/>
          </a:p>
        </p:txBody>
      </p:sp>
      <p:sp>
        <p:nvSpPr>
          <p:cNvPr id="6" name="input-arrow"/>
          <p:cNvSpPr/>
          <p:nvPr/>
        </p:nvSpPr>
        <p:spPr>
          <a:xfrm>
            <a:off x="4521200" y="4318000"/>
            <a:ext cx="1447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runtime"/>
          <p:cNvSpPr/>
          <p:nvPr/>
        </p:nvSpPr>
        <p:spPr>
          <a:xfrm>
            <a:off x="5969000" y="2794000"/>
            <a:ext cx="4318000" cy="3048000"/>
          </a:xfrm>
          <a:prstGeom prst="roundRect">
            <a:avLst>
              <a:gd name="adj" fmla="val 6667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runtime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3200400"/>
            <a:ext cx="635000" cy="635000"/>
          </a:xfrm>
          <a:prstGeom prst="rect">
            <a:avLst/>
          </a:prstGeom>
        </p:spPr>
      </p:pic>
      <p:sp>
        <p:nvSpPr>
          <p:cNvPr id="9" name="runtime-title"/>
          <p:cNvSpPr/>
          <p:nvPr/>
        </p:nvSpPr>
        <p:spPr>
          <a:xfrm>
            <a:off x="6350000" y="4000500"/>
            <a:ext cx="35560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 Runtime</a:t>
            </a:r>
            <a:endParaRPr lang="en-US" sz="2500" dirty="0"/>
          </a:p>
        </p:txBody>
      </p:sp>
      <p:sp>
        <p:nvSpPr>
          <p:cNvPr id="10" name="runtime-api"/>
          <p:cNvSpPr/>
          <p:nvPr/>
        </p:nvSpPr>
        <p:spPr>
          <a:xfrm>
            <a:off x="6350000" y="4724400"/>
            <a:ext cx="3556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dirty="0">
                <a:solidFill>
                  <a:srgbClr val="DDE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/referrals/match</a:t>
            </a:r>
            <a:endParaRPr lang="en-US" sz="16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DDE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/claims/process</a:t>
            </a:r>
            <a:endParaRPr lang="en-US" sz="1600" dirty="0"/>
          </a:p>
        </p:txBody>
      </p:sp>
      <p:sp>
        <p:nvSpPr>
          <p:cNvPr id="11" name="output-arrow"/>
          <p:cNvSpPr/>
          <p:nvPr/>
        </p:nvSpPr>
        <p:spPr>
          <a:xfrm>
            <a:off x="10287000" y="4318000"/>
            <a:ext cx="1447800" cy="9144"/>
          </a:xfrm>
          <a:prstGeom prst="line">
            <a:avLst/>
          </a:prstGeom>
          <a:ln w="38100">
            <a:solidFill>
              <a:srgbClr val="0080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" name="outputs"/>
          <p:cNvSpPr/>
          <p:nvPr/>
        </p:nvSpPr>
        <p:spPr>
          <a:xfrm>
            <a:off x="11734800" y="3048000"/>
            <a:ext cx="3810000" cy="2540000"/>
          </a:xfrm>
          <a:prstGeom prst="roundRect">
            <a:avLst>
              <a:gd name="adj" fmla="val 6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outputs-text"/>
          <p:cNvSpPr/>
          <p:nvPr/>
        </p:nvSpPr>
        <p:spPr>
          <a:xfrm>
            <a:off x="12065000" y="3403600"/>
            <a:ext cx="31496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Typed Outputs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and evidence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and review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events</a:t>
            </a:r>
            <a:endParaRPr lang="en-US" sz="1900" dirty="0"/>
          </a:p>
        </p:txBody>
      </p:sp>
      <p:sp>
        <p:nvSpPr>
          <p:cNvPr id="14" name="tasks"/>
          <p:cNvSpPr/>
          <p:nvPr/>
        </p:nvSpPr>
        <p:spPr>
          <a:xfrm>
            <a:off x="4572000" y="1524000"/>
            <a:ext cx="3175000" cy="1016000"/>
          </a:xfrm>
          <a:prstGeom prst="roundRect">
            <a:avLst>
              <a:gd name="adj" fmla="val 12500"/>
            </a:avLst>
          </a:prstGeom>
          <a:solidFill>
            <a:srgbClr val="F3E9FA"/>
          </a:solidFill>
          <a:ln w="127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asks-text"/>
          <p:cNvSpPr/>
          <p:nvPr/>
        </p:nvSpPr>
        <p:spPr>
          <a:xfrm>
            <a:off x="4800600" y="1727200"/>
            <a:ext cx="2717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task files</a:t>
            </a:r>
            <a:endParaRPr lang="en-US" sz="16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Versioned instructions</a:t>
            </a:r>
            <a:endParaRPr lang="en-US" sz="1600" dirty="0"/>
          </a:p>
        </p:txBody>
      </p:sp>
      <p:sp>
        <p:nvSpPr>
          <p:cNvPr id="16" name="knowledge"/>
          <p:cNvSpPr/>
          <p:nvPr/>
        </p:nvSpPr>
        <p:spPr>
          <a:xfrm>
            <a:off x="8509000" y="1524000"/>
            <a:ext cx="3175000" cy="1016000"/>
          </a:xfrm>
          <a:prstGeom prst="roundRect">
            <a:avLst>
              <a:gd name="adj" fmla="val 12500"/>
            </a:avLst>
          </a:prstGeom>
          <a:solidFill>
            <a:srgbClr val="DFF6F0"/>
          </a:solidFill>
          <a:ln w="127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knowledge-text"/>
          <p:cNvSpPr/>
          <p:nvPr/>
        </p:nvSpPr>
        <p:spPr>
          <a:xfrm>
            <a:off x="8737600" y="1727200"/>
            <a:ext cx="2717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runbook</a:t>
            </a:r>
            <a:endParaRPr lang="en-US" sz="16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knowledge</a:t>
            </a:r>
            <a:endParaRPr lang="en-US" sz="1600" dirty="0"/>
          </a:p>
        </p:txBody>
      </p:sp>
      <p:sp>
        <p:nvSpPr>
          <p:cNvPr id="18" name="services"/>
          <p:cNvSpPr/>
          <p:nvPr/>
        </p:nvSpPr>
        <p:spPr>
          <a:xfrm>
            <a:off x="4572000" y="6159500"/>
            <a:ext cx="7112000" cy="1143000"/>
          </a:xfrm>
          <a:prstGeom prst="roundRect">
            <a:avLst>
              <a:gd name="adj" fmla="val 11111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ervices-text"/>
          <p:cNvSpPr/>
          <p:nvPr/>
        </p:nvSpPr>
        <p:spPr>
          <a:xfrm>
            <a:off x="4851400" y="6350000"/>
            <a:ext cx="65532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services</a:t>
            </a:r>
            <a:endParaRPr lang="en-US" sz="16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filters and ranking | X12 parsing | Validation | Normalization</a:t>
            </a:r>
            <a:endParaRPr lang="en-US" sz="1600" dirty="0"/>
          </a:p>
        </p:txBody>
      </p:sp>
      <p:sp>
        <p:nvSpPr>
          <p:cNvPr id="20" name="replace-band"/>
          <p:cNvSpPr/>
          <p:nvPr/>
        </p:nvSpPr>
        <p:spPr>
          <a:xfrm>
            <a:off x="711200" y="7670800"/>
            <a:ext cx="14833600" cy="609600"/>
          </a:xfrm>
          <a:prstGeom prst="roundRect">
            <a:avLst>
              <a:gd name="adj" fmla="val 16667"/>
            </a:avLst>
          </a:prstGeom>
          <a:solidFill>
            <a:srgbClr val="F2F4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replace-text"/>
          <p:cNvSpPr/>
          <p:nvPr/>
        </p:nvSpPr>
        <p:spPr>
          <a:xfrm>
            <a:off x="1041400" y="7810500"/>
            <a:ext cx="141732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production model gateway can replace the local deterministic implementation without changing task or tool contracts</a:t>
            </a:r>
            <a:endParaRPr lang="en-US" sz="1800" dirty="0"/>
          </a:p>
        </p:txBody>
      </p:sp>
      <p:sp>
        <p:nvSpPr>
          <p:cNvPr id="22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Implemented Runtime</a:t>
            </a:r>
            <a:endParaRPr lang="en-US" sz="1300" dirty="0"/>
          </a:p>
        </p:txBody>
      </p:sp>
      <p:sp>
        <p:nvSpPr>
          <p:cNvPr id="23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Filters First, Then Ranks</a:t>
            </a:r>
            <a:endParaRPr lang="en-US" sz="3600" dirty="0"/>
          </a:p>
        </p:txBody>
      </p:sp>
      <p:sp>
        <p:nvSpPr>
          <p:cNvPr id="4" name="step1"/>
          <p:cNvSpPr/>
          <p:nvPr/>
        </p:nvSpPr>
        <p:spPr>
          <a:xfrm>
            <a:off x="711200" y="2794000"/>
            <a:ext cx="2413000" cy="1905000"/>
          </a:xfrm>
          <a:prstGeom prst="roundRect">
            <a:avLst>
              <a:gd name="adj" fmla="val 8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tep1-text"/>
          <p:cNvSpPr/>
          <p:nvPr/>
        </p:nvSpPr>
        <p:spPr>
          <a:xfrm>
            <a:off x="965200" y="3124200"/>
            <a:ext cx="1905000" cy="119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Read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specialty and focus</a:t>
            </a:r>
            <a:endParaRPr lang="en-US" sz="1900" dirty="0"/>
          </a:p>
        </p:txBody>
      </p:sp>
      <p:sp>
        <p:nvSpPr>
          <p:cNvPr id="6" name="arrow1"/>
          <p:cNvSpPr/>
          <p:nvPr/>
        </p:nvSpPr>
        <p:spPr>
          <a:xfrm>
            <a:off x="3124200" y="3746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step2"/>
          <p:cNvSpPr/>
          <p:nvPr/>
        </p:nvSpPr>
        <p:spPr>
          <a:xfrm>
            <a:off x="3556000" y="2794000"/>
            <a:ext cx="2413000" cy="1905000"/>
          </a:xfrm>
          <a:prstGeom prst="roundRect">
            <a:avLst>
              <a:gd name="adj" fmla="val 8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tep2-text"/>
          <p:cNvSpPr/>
          <p:nvPr/>
        </p:nvSpPr>
        <p:spPr>
          <a:xfrm>
            <a:off x="3810000" y="3124200"/>
            <a:ext cx="1905000" cy="119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Search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provider facts</a:t>
            </a:r>
            <a:endParaRPr lang="en-US" sz="1900" dirty="0"/>
          </a:p>
        </p:txBody>
      </p:sp>
      <p:sp>
        <p:nvSpPr>
          <p:cNvPr id="9" name="arrow2"/>
          <p:cNvSpPr/>
          <p:nvPr/>
        </p:nvSpPr>
        <p:spPr>
          <a:xfrm>
            <a:off x="5969000" y="3746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step3"/>
          <p:cNvSpPr/>
          <p:nvPr/>
        </p:nvSpPr>
        <p:spPr>
          <a:xfrm>
            <a:off x="6400800" y="2794000"/>
            <a:ext cx="2667000" cy="1905000"/>
          </a:xfrm>
          <a:prstGeom prst="roundRect">
            <a:avLst>
              <a:gd name="adj" fmla="val 8000"/>
            </a:avLst>
          </a:prstGeom>
          <a:solidFill>
            <a:srgbClr val="FFF1D9"/>
          </a:solidFill>
          <a:ln w="381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tep3-text"/>
          <p:cNvSpPr/>
          <p:nvPr/>
        </p:nvSpPr>
        <p:spPr>
          <a:xfrm>
            <a:off x="6654800" y="3048000"/>
            <a:ext cx="2159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Filter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network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patients</a:t>
            </a:r>
            <a:endParaRPr lang="en-US" sz="1900" dirty="0"/>
          </a:p>
        </p:txBody>
      </p:sp>
      <p:sp>
        <p:nvSpPr>
          <p:cNvPr id="12" name="arrow3"/>
          <p:cNvSpPr/>
          <p:nvPr/>
        </p:nvSpPr>
        <p:spPr>
          <a:xfrm>
            <a:off x="9067800" y="3746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tep4"/>
          <p:cNvSpPr/>
          <p:nvPr/>
        </p:nvSpPr>
        <p:spPr>
          <a:xfrm>
            <a:off x="9499600" y="2794000"/>
            <a:ext cx="2667000" cy="1905000"/>
          </a:xfrm>
          <a:prstGeom prst="roundRect">
            <a:avLst>
              <a:gd name="adj" fmla="val 8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tep4-text"/>
          <p:cNvSpPr/>
          <p:nvPr/>
        </p:nvSpPr>
        <p:spPr>
          <a:xfrm>
            <a:off x="9753600" y="3048000"/>
            <a:ext cx="2159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Rank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fit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and distance</a:t>
            </a:r>
            <a:endParaRPr lang="en-US" sz="1900" dirty="0"/>
          </a:p>
        </p:txBody>
      </p:sp>
      <p:sp>
        <p:nvSpPr>
          <p:cNvPr id="15" name="arrow4"/>
          <p:cNvSpPr/>
          <p:nvPr/>
        </p:nvSpPr>
        <p:spPr>
          <a:xfrm>
            <a:off x="12166600" y="3746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tep5"/>
          <p:cNvSpPr/>
          <p:nvPr/>
        </p:nvSpPr>
        <p:spPr>
          <a:xfrm>
            <a:off x="12598400" y="2794000"/>
            <a:ext cx="2946400" cy="1905000"/>
          </a:xfrm>
          <a:prstGeom prst="roundRect">
            <a:avLst>
              <a:gd name="adj" fmla="val 8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tep5-text"/>
          <p:cNvSpPr/>
          <p:nvPr/>
        </p:nvSpPr>
        <p:spPr>
          <a:xfrm>
            <a:off x="12852400" y="3124200"/>
            <a:ext cx="2438400" cy="1193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Route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and send</a:t>
            </a:r>
            <a:endParaRPr lang="en-US" sz="1900" dirty="0"/>
          </a:p>
        </p:txBody>
      </p:sp>
      <p:sp>
        <p:nvSpPr>
          <p:cNvPr id="18" name="decision"/>
          <p:cNvSpPr/>
          <p:nvPr/>
        </p:nvSpPr>
        <p:spPr>
          <a:xfrm>
            <a:off x="5105400" y="5562600"/>
            <a:ext cx="2159000" cy="1524000"/>
          </a:xfrm>
          <a:prstGeom prst="diamond">
            <a:avLst/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decision-text"/>
          <p:cNvSpPr/>
          <p:nvPr/>
        </p:nvSpPr>
        <p:spPr>
          <a:xfrm>
            <a:off x="5422900" y="5943600"/>
            <a:ext cx="1524000" cy="71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and confident?</a:t>
            </a:r>
            <a:endParaRPr lang="en-US" sz="1600" dirty="0"/>
          </a:p>
        </p:txBody>
      </p:sp>
      <p:sp>
        <p:nvSpPr>
          <p:cNvPr id="20" name="review-arrow"/>
          <p:cNvSpPr/>
          <p:nvPr/>
        </p:nvSpPr>
        <p:spPr>
          <a:xfrm>
            <a:off x="7264400" y="6324600"/>
            <a:ext cx="1270000" cy="9144"/>
          </a:xfrm>
          <a:prstGeom prst="line">
            <a:avLst/>
          </a:prstGeom>
          <a:ln w="38100">
            <a:solidFill>
              <a:srgbClr val="6B46C1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view"/>
          <p:cNvSpPr/>
          <p:nvPr/>
        </p:nvSpPr>
        <p:spPr>
          <a:xfrm>
            <a:off x="8534400" y="5562600"/>
            <a:ext cx="3810000" cy="1524000"/>
          </a:xfrm>
          <a:prstGeom prst="roundRect">
            <a:avLst>
              <a:gd name="adj" fmla="val 10000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view-text"/>
          <p:cNvSpPr/>
          <p:nvPr/>
        </p:nvSpPr>
        <p:spPr>
          <a:xfrm>
            <a:off x="8839200" y="5943600"/>
            <a:ext cx="32004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unclear specialty</a:t>
            </a:r>
            <a:endParaRPr lang="en-US" sz="1900" dirty="0"/>
          </a:p>
        </p:txBody>
      </p:sp>
      <p:sp>
        <p:nvSpPr>
          <p:cNvPr id="23" name="rule-band"/>
          <p:cNvSpPr/>
          <p:nvPr/>
        </p:nvSpPr>
        <p:spPr>
          <a:xfrm>
            <a:off x="711200" y="7620000"/>
            <a:ext cx="14833600" cy="660400"/>
          </a:xfrm>
          <a:prstGeom prst="roundRect">
            <a:avLst>
              <a:gd name="adj" fmla="val 15385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rule-text"/>
          <p:cNvSpPr/>
          <p:nvPr/>
        </p:nvSpPr>
        <p:spPr>
          <a:xfrm>
            <a:off x="990600" y="7772400"/>
            <a:ext cx="142748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reasoning layer never creates a provider or changes network status</a:t>
            </a:r>
            <a:endParaRPr lang="en-US" sz="1900" dirty="0"/>
          </a:p>
        </p:txBody>
      </p:sp>
      <p:sp>
        <p:nvSpPr>
          <p:cNvPr id="25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Workflow</a:t>
            </a:r>
            <a:endParaRPr lang="en-US" sz="1300" dirty="0"/>
          </a:p>
        </p:txBody>
      </p:sp>
      <p:sp>
        <p:nvSpPr>
          <p:cNvPr id="26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Passed Three Clear Scenarios</a:t>
            </a:r>
            <a:endParaRPr lang="en-US" sz="3600" dirty="0"/>
          </a:p>
        </p:txBody>
      </p:sp>
      <p:sp>
        <p:nvSpPr>
          <p:cNvPr id="4" name="normal-card"/>
          <p:cNvSpPr/>
          <p:nvPr/>
        </p:nvSpPr>
        <p:spPr>
          <a:xfrm>
            <a:off x="711200" y="1714500"/>
            <a:ext cx="4775200" cy="5080000"/>
          </a:xfrm>
          <a:prstGeom prst="roundRect">
            <a:avLst>
              <a:gd name="adj" fmla="val 3723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rmal-status"/>
          <p:cNvSpPr/>
          <p:nvPr/>
        </p:nvSpPr>
        <p:spPr>
          <a:xfrm>
            <a:off x="1016000" y="2032000"/>
            <a:ext cx="1524000" cy="431800"/>
          </a:xfrm>
          <a:prstGeom prst="roundRect">
            <a:avLst>
              <a:gd name="adj" fmla="val 47059"/>
            </a:avLst>
          </a:prstGeom>
          <a:solidFill>
            <a:srgbClr val="0080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normal-status-text"/>
          <p:cNvSpPr/>
          <p:nvPr/>
        </p:nvSpPr>
        <p:spPr>
          <a:xfrm>
            <a:off x="1016000" y="2133600"/>
            <a:ext cx="1524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ROUTED</a:t>
            </a:r>
            <a:endParaRPr lang="en-US" sz="1500" dirty="0"/>
          </a:p>
        </p:txBody>
      </p:sp>
      <p:sp>
        <p:nvSpPr>
          <p:cNvPr id="7" name="normal-text"/>
          <p:cNvSpPr/>
          <p:nvPr/>
        </p:nvSpPr>
        <p:spPr>
          <a:xfrm>
            <a:off x="1041400" y="2794000"/>
            <a:ext cx="3810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knee referral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provider: P100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Ortho Sports Medicine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score: 0.951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review: false</a:t>
            </a:r>
            <a:endParaRPr lang="en-US" sz="1900" dirty="0"/>
          </a:p>
        </p:txBody>
      </p:sp>
      <p:sp>
        <p:nvSpPr>
          <p:cNvPr id="8" name="guard-card"/>
          <p:cNvSpPr/>
          <p:nvPr/>
        </p:nvSpPr>
        <p:spPr>
          <a:xfrm>
            <a:off x="5740400" y="1714500"/>
            <a:ext cx="4775200" cy="5080000"/>
          </a:xfrm>
          <a:prstGeom prst="roundRect">
            <a:avLst>
              <a:gd name="adj" fmla="val 3723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guard-status"/>
          <p:cNvSpPr/>
          <p:nvPr/>
        </p:nvSpPr>
        <p:spPr>
          <a:xfrm>
            <a:off x="6045200" y="2032000"/>
            <a:ext cx="1905000" cy="431800"/>
          </a:xfrm>
          <a:prstGeom prst="roundRect">
            <a:avLst>
              <a:gd name="adj" fmla="val 47059"/>
            </a:avLst>
          </a:prstGeom>
          <a:solidFill>
            <a:srgbClr val="A866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guard-status-text"/>
          <p:cNvSpPr/>
          <p:nvPr/>
        </p:nvSpPr>
        <p:spPr>
          <a:xfrm>
            <a:off x="6045200" y="2133600"/>
            <a:ext cx="1905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</a:t>
            </a:r>
            <a:endParaRPr lang="en-US" sz="1500" dirty="0"/>
          </a:p>
        </p:txBody>
      </p:sp>
      <p:sp>
        <p:nvSpPr>
          <p:cNvPr id="11" name="guard-text"/>
          <p:cNvSpPr/>
          <p:nvPr/>
        </p:nvSpPr>
        <p:spPr>
          <a:xfrm>
            <a:off x="6070600" y="2794000"/>
            <a:ext cx="3810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exclusion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P101 removed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Reason: not in PPO product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ran before ranking</a:t>
            </a:r>
            <a:endParaRPr lang="en-US" sz="1900" dirty="0"/>
          </a:p>
        </p:txBody>
      </p:sp>
      <p:sp>
        <p:nvSpPr>
          <p:cNvPr id="12" name="review-card"/>
          <p:cNvSpPr/>
          <p:nvPr/>
        </p:nvSpPr>
        <p:spPr>
          <a:xfrm>
            <a:off x="10769600" y="1714500"/>
            <a:ext cx="4775200" cy="5080000"/>
          </a:xfrm>
          <a:prstGeom prst="roundRect">
            <a:avLst>
              <a:gd name="adj" fmla="val 3723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view-status"/>
          <p:cNvSpPr/>
          <p:nvPr/>
        </p:nvSpPr>
        <p:spPr>
          <a:xfrm>
            <a:off x="11074400" y="2032000"/>
            <a:ext cx="2667000" cy="431800"/>
          </a:xfrm>
          <a:prstGeom prst="roundRect">
            <a:avLst>
              <a:gd name="adj" fmla="val 47059"/>
            </a:avLst>
          </a:prstGeom>
          <a:solidFill>
            <a:srgbClr val="6B46C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review-status-text"/>
          <p:cNvSpPr/>
          <p:nvPr/>
        </p:nvSpPr>
        <p:spPr>
          <a:xfrm>
            <a:off x="11074400" y="2133600"/>
            <a:ext cx="2667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REQUIRED</a:t>
            </a:r>
            <a:endParaRPr lang="en-US" sz="1500" dirty="0"/>
          </a:p>
        </p:txBody>
      </p:sp>
      <p:sp>
        <p:nvSpPr>
          <p:cNvPr id="15" name="review-text"/>
          <p:cNvSpPr/>
          <p:nvPr/>
        </p:nvSpPr>
        <p:spPr>
          <a:xfrm>
            <a:off x="11099800" y="2794000"/>
            <a:ext cx="3810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Ambiguous referral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Orthopedics or Neurology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Confidence: 0.58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providers ranked</a:t>
            </a:r>
            <a:endParaRPr lang="en-US" sz="1900" dirty="0"/>
          </a:p>
        </p:txBody>
      </p:sp>
      <p:sp>
        <p:nvSpPr>
          <p:cNvPr id="16" name="evidence-band"/>
          <p:cNvSpPr/>
          <p:nvPr/>
        </p:nvSpPr>
        <p:spPr>
          <a:xfrm>
            <a:off x="711200" y="7302500"/>
            <a:ext cx="14833600" cy="914400"/>
          </a:xfrm>
          <a:prstGeom prst="roundRect">
            <a:avLst>
              <a:gd name="adj" fmla="val 13889"/>
            </a:avLst>
          </a:prstGeom>
          <a:solidFill>
            <a:srgbClr val="E8F1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evidence-text"/>
          <p:cNvSpPr/>
          <p:nvPr/>
        </p:nvSpPr>
        <p:spPr>
          <a:xfrm>
            <a:off x="1041400" y="75438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result returns rules, evidence, confidence, review state, and audit events</a:t>
            </a:r>
            <a:endParaRPr lang="en-US" sz="1800" dirty="0"/>
          </a:p>
        </p:txBody>
      </p:sp>
      <p:sp>
        <p:nvSpPr>
          <p:cNvPr id="18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Validated Evidence</a:t>
            </a:r>
            <a:endParaRPr lang="en-US" sz="1300" dirty="0"/>
          </a:p>
        </p:txBody>
      </p:sp>
      <p:sp>
        <p:nvSpPr>
          <p:cNvPr id="19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 Keeps AI Off the Successful Claim Path</a:t>
            </a:r>
            <a:endParaRPr lang="en-US" sz="3600" dirty="0"/>
          </a:p>
        </p:txBody>
      </p:sp>
      <p:sp>
        <p:nvSpPr>
          <p:cNvPr id="4" name="intake"/>
          <p:cNvSpPr/>
          <p:nvPr/>
        </p:nvSpPr>
        <p:spPr>
          <a:xfrm>
            <a:off x="711200" y="2413000"/>
            <a:ext cx="2413000" cy="1651000"/>
          </a:xfrm>
          <a:prstGeom prst="roundRect">
            <a:avLst>
              <a:gd name="adj" fmla="val 7692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intake-text"/>
          <p:cNvSpPr/>
          <p:nvPr/>
        </p:nvSpPr>
        <p:spPr>
          <a:xfrm>
            <a:off x="965200" y="2857500"/>
            <a:ext cx="19050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837P claim</a:t>
            </a:r>
            <a:endParaRPr lang="en-US" sz="1900" dirty="0"/>
          </a:p>
        </p:txBody>
      </p:sp>
      <p:sp>
        <p:nvSpPr>
          <p:cNvPr id="6" name="a1"/>
          <p:cNvSpPr/>
          <p:nvPr/>
        </p:nvSpPr>
        <p:spPr>
          <a:xfrm>
            <a:off x="3124200" y="3238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parse"/>
          <p:cNvSpPr/>
          <p:nvPr/>
        </p:nvSpPr>
        <p:spPr>
          <a:xfrm>
            <a:off x="3556000" y="2413000"/>
            <a:ext cx="2413000" cy="1651000"/>
          </a:xfrm>
          <a:prstGeom prst="roundRect">
            <a:avLst>
              <a:gd name="adj" fmla="val 7692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arse-text"/>
          <p:cNvSpPr/>
          <p:nvPr/>
        </p:nvSpPr>
        <p:spPr>
          <a:xfrm>
            <a:off x="3810000" y="2730500"/>
            <a:ext cx="1905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Parse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X12 logic</a:t>
            </a:r>
            <a:endParaRPr lang="en-US" sz="1900" dirty="0"/>
          </a:p>
        </p:txBody>
      </p:sp>
      <p:sp>
        <p:nvSpPr>
          <p:cNvPr id="9" name="a2"/>
          <p:cNvSpPr/>
          <p:nvPr/>
        </p:nvSpPr>
        <p:spPr>
          <a:xfrm>
            <a:off x="5969000" y="3238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validate"/>
          <p:cNvSpPr/>
          <p:nvPr/>
        </p:nvSpPr>
        <p:spPr>
          <a:xfrm>
            <a:off x="6400800" y="2413000"/>
            <a:ext cx="2413000" cy="1651000"/>
          </a:xfrm>
          <a:prstGeom prst="roundRect">
            <a:avLst>
              <a:gd name="adj" fmla="val 7692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validate-text"/>
          <p:cNvSpPr/>
          <p:nvPr/>
        </p:nvSpPr>
        <p:spPr>
          <a:xfrm>
            <a:off x="6654800" y="2730500"/>
            <a:ext cx="1905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fields</a:t>
            </a:r>
            <a:endParaRPr lang="en-US" sz="1900" dirty="0"/>
          </a:p>
        </p:txBody>
      </p:sp>
      <p:sp>
        <p:nvSpPr>
          <p:cNvPr id="12" name="a3"/>
          <p:cNvSpPr/>
          <p:nvPr/>
        </p:nvSpPr>
        <p:spPr>
          <a:xfrm>
            <a:off x="8813800" y="3238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normalize"/>
          <p:cNvSpPr/>
          <p:nvPr/>
        </p:nvSpPr>
        <p:spPr>
          <a:xfrm>
            <a:off x="9245600" y="2413000"/>
            <a:ext cx="2667000" cy="1651000"/>
          </a:xfrm>
          <a:prstGeom prst="roundRect">
            <a:avLst>
              <a:gd name="adj" fmla="val 7692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normalize-text"/>
          <p:cNvSpPr/>
          <p:nvPr/>
        </p:nvSpPr>
        <p:spPr>
          <a:xfrm>
            <a:off x="9499600" y="2730500"/>
            <a:ext cx="2159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claim JSON</a:t>
            </a:r>
            <a:endParaRPr lang="en-US" sz="1900" dirty="0"/>
          </a:p>
        </p:txBody>
      </p:sp>
      <p:sp>
        <p:nvSpPr>
          <p:cNvPr id="15" name="a4"/>
          <p:cNvSpPr/>
          <p:nvPr/>
        </p:nvSpPr>
        <p:spPr>
          <a:xfrm>
            <a:off x="11912600" y="3238500"/>
            <a:ext cx="4318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accepted"/>
          <p:cNvSpPr/>
          <p:nvPr/>
        </p:nvSpPr>
        <p:spPr>
          <a:xfrm>
            <a:off x="12344400" y="2413000"/>
            <a:ext cx="3200400" cy="1651000"/>
          </a:xfrm>
          <a:prstGeom prst="roundRect">
            <a:avLst>
              <a:gd name="adj" fmla="val 7692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accepted-text"/>
          <p:cNvSpPr/>
          <p:nvPr/>
        </p:nvSpPr>
        <p:spPr>
          <a:xfrm>
            <a:off x="12598400" y="2730500"/>
            <a:ext cx="26924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Accepted</a:t>
            </a:r>
            <a:endParaRPr lang="en-US" sz="1900" dirty="0"/>
          </a:p>
          <a:p>
            <a:pPr marL="0" indent="0" algn="ctr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Bypass investigation</a:t>
            </a:r>
            <a:endParaRPr lang="en-US" sz="1900" dirty="0"/>
          </a:p>
        </p:txBody>
      </p:sp>
      <p:sp>
        <p:nvSpPr>
          <p:cNvPr id="18" name="down"/>
          <p:cNvSpPr/>
          <p:nvPr/>
        </p:nvSpPr>
        <p:spPr>
          <a:xfrm>
            <a:off x="7620000" y="4064000"/>
            <a:ext cx="9144" cy="1168400"/>
          </a:xfrm>
          <a:prstGeom prst="line">
            <a:avLst/>
          </a:prstGeom>
          <a:ln w="38100">
            <a:solidFill>
              <a:srgbClr val="0080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9" name="investigate"/>
          <p:cNvSpPr/>
          <p:nvPr/>
        </p:nvSpPr>
        <p:spPr>
          <a:xfrm>
            <a:off x="4445000" y="5232400"/>
            <a:ext cx="3810000" cy="1587500"/>
          </a:xfrm>
          <a:prstGeom prst="roundRect">
            <a:avLst>
              <a:gd name="adj" fmla="val 96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investigate-text"/>
          <p:cNvSpPr/>
          <p:nvPr/>
        </p:nvSpPr>
        <p:spPr>
          <a:xfrm>
            <a:off x="4724400" y="5549900"/>
            <a:ext cx="32512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exception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Error, logs, mapping, runbook</a:t>
            </a:r>
            <a:endParaRPr lang="en-US" sz="1800" dirty="0"/>
          </a:p>
        </p:txBody>
      </p:sp>
      <p:sp>
        <p:nvSpPr>
          <p:cNvPr id="21" name="a5"/>
          <p:cNvSpPr/>
          <p:nvPr/>
        </p:nvSpPr>
        <p:spPr>
          <a:xfrm>
            <a:off x="8255000" y="6019800"/>
            <a:ext cx="762000" cy="9144"/>
          </a:xfrm>
          <a:prstGeom prst="line">
            <a:avLst/>
          </a:prstGeom>
          <a:ln w="38100">
            <a:solidFill>
              <a:srgbClr val="00808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2" name="route"/>
          <p:cNvSpPr/>
          <p:nvPr/>
        </p:nvSpPr>
        <p:spPr>
          <a:xfrm>
            <a:off x="9017000" y="5232400"/>
            <a:ext cx="4064000" cy="1587500"/>
          </a:xfrm>
          <a:prstGeom prst="roundRect">
            <a:avLst>
              <a:gd name="adj" fmla="val 96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oute-text"/>
          <p:cNvSpPr/>
          <p:nvPr/>
        </p:nvSpPr>
        <p:spPr>
          <a:xfrm>
            <a:off x="9321800" y="5549900"/>
            <a:ext cx="34544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and route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to the right operations team</a:t>
            </a:r>
            <a:endParaRPr lang="en-US" sz="1800" dirty="0"/>
          </a:p>
        </p:txBody>
      </p:sp>
      <p:sp>
        <p:nvSpPr>
          <p:cNvPr id="24" name="boundary-band"/>
          <p:cNvSpPr/>
          <p:nvPr/>
        </p:nvSpPr>
        <p:spPr>
          <a:xfrm>
            <a:off x="711200" y="7493000"/>
            <a:ext cx="14833600" cy="787400"/>
          </a:xfrm>
          <a:prstGeom prst="roundRect">
            <a:avLst>
              <a:gd name="adj" fmla="val 16129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boundary-text"/>
          <p:cNvSpPr/>
          <p:nvPr/>
        </p:nvSpPr>
        <p:spPr>
          <a:xfrm>
            <a:off x="1041400" y="76835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does not validate X12 syntax and does not decide whether a claim should be paid</a:t>
            </a:r>
            <a:endParaRPr lang="en-US" sz="1900" dirty="0"/>
          </a:p>
        </p:txBody>
      </p:sp>
      <p:sp>
        <p:nvSpPr>
          <p:cNvPr id="26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 Workflow</a:t>
            </a:r>
            <a:endParaRPr lang="en-US" sz="1300" dirty="0"/>
          </a:p>
        </p:txBody>
      </p:sp>
      <p:sp>
        <p:nvSpPr>
          <p:cNvPr id="27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 Passed Three Clear Scenarios</a:t>
            </a:r>
            <a:endParaRPr lang="en-US" sz="3600" dirty="0"/>
          </a:p>
        </p:txBody>
      </p:sp>
      <p:sp>
        <p:nvSpPr>
          <p:cNvPr id="4" name="valid-card"/>
          <p:cNvSpPr/>
          <p:nvPr/>
        </p:nvSpPr>
        <p:spPr>
          <a:xfrm>
            <a:off x="711200" y="1714500"/>
            <a:ext cx="4775200" cy="5080000"/>
          </a:xfrm>
          <a:prstGeom prst="roundRect">
            <a:avLst>
              <a:gd name="adj" fmla="val 3723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valid-status"/>
          <p:cNvSpPr/>
          <p:nvPr/>
        </p:nvSpPr>
        <p:spPr>
          <a:xfrm>
            <a:off x="1016000" y="2032000"/>
            <a:ext cx="1676400" cy="431800"/>
          </a:xfrm>
          <a:prstGeom prst="roundRect">
            <a:avLst>
              <a:gd name="adj" fmla="val 47059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valid-status-text"/>
          <p:cNvSpPr/>
          <p:nvPr/>
        </p:nvSpPr>
        <p:spPr>
          <a:xfrm>
            <a:off x="1016000" y="2133600"/>
            <a:ext cx="1676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ACCEPTED</a:t>
            </a:r>
            <a:endParaRPr lang="en-US" sz="1500" dirty="0"/>
          </a:p>
        </p:txBody>
      </p:sp>
      <p:sp>
        <p:nvSpPr>
          <p:cNvPr id="7" name="valid-text"/>
          <p:cNvSpPr/>
          <p:nvPr/>
        </p:nvSpPr>
        <p:spPr>
          <a:xfrm>
            <a:off x="1041400" y="2794000"/>
            <a:ext cx="3810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 837P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claim JSON created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NPI 1234567890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 bypassed</a:t>
            </a:r>
            <a:endParaRPr lang="en-US" sz="1900" dirty="0"/>
          </a:p>
        </p:txBody>
      </p:sp>
      <p:sp>
        <p:nvSpPr>
          <p:cNvPr id="8" name="npi-card"/>
          <p:cNvSpPr/>
          <p:nvPr/>
        </p:nvSpPr>
        <p:spPr>
          <a:xfrm>
            <a:off x="5740400" y="1714500"/>
            <a:ext cx="4775200" cy="5080000"/>
          </a:xfrm>
          <a:prstGeom prst="roundRect">
            <a:avLst>
              <a:gd name="adj" fmla="val 3723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npi-status"/>
          <p:cNvSpPr/>
          <p:nvPr/>
        </p:nvSpPr>
        <p:spPr>
          <a:xfrm>
            <a:off x="6045200" y="2032000"/>
            <a:ext cx="1803400" cy="431800"/>
          </a:xfrm>
          <a:prstGeom prst="roundRect">
            <a:avLst>
              <a:gd name="adj" fmla="val 47059"/>
            </a:avLst>
          </a:prstGeom>
          <a:solidFill>
            <a:srgbClr val="A866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npi-status-text"/>
          <p:cNvSpPr/>
          <p:nvPr/>
        </p:nvSpPr>
        <p:spPr>
          <a:xfrm>
            <a:off x="6045200" y="2133600"/>
            <a:ext cx="1803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</a:t>
            </a:r>
            <a:endParaRPr lang="en-US" sz="1500" dirty="0"/>
          </a:p>
        </p:txBody>
      </p:sp>
      <p:sp>
        <p:nvSpPr>
          <p:cNvPr id="11" name="npi-text"/>
          <p:cNvSpPr/>
          <p:nvPr/>
        </p:nvSpPr>
        <p:spPr>
          <a:xfrm>
            <a:off x="6070600" y="2794000"/>
            <a:ext cx="3810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provider NPI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VAL-RENDERING-NPI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 Operations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0.98</a:t>
            </a:r>
            <a:endParaRPr lang="en-US" sz="1900" dirty="0"/>
          </a:p>
        </p:txBody>
      </p:sp>
      <p:sp>
        <p:nvSpPr>
          <p:cNvPr id="12" name="map-card"/>
          <p:cNvSpPr/>
          <p:nvPr/>
        </p:nvSpPr>
        <p:spPr>
          <a:xfrm>
            <a:off x="10769600" y="1714500"/>
            <a:ext cx="4775200" cy="5080000"/>
          </a:xfrm>
          <a:prstGeom prst="roundRect">
            <a:avLst>
              <a:gd name="adj" fmla="val 3723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map-status"/>
          <p:cNvSpPr/>
          <p:nvPr/>
        </p:nvSpPr>
        <p:spPr>
          <a:xfrm>
            <a:off x="11074400" y="2032000"/>
            <a:ext cx="2794000" cy="431800"/>
          </a:xfrm>
          <a:prstGeom prst="roundRect">
            <a:avLst>
              <a:gd name="adj" fmla="val 47059"/>
            </a:avLst>
          </a:prstGeom>
          <a:solidFill>
            <a:srgbClr val="0080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map-status-text"/>
          <p:cNvSpPr/>
          <p:nvPr/>
        </p:nvSpPr>
        <p:spPr>
          <a:xfrm>
            <a:off x="11074400" y="2133600"/>
            <a:ext cx="2794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ERROR</a:t>
            </a:r>
            <a:endParaRPr lang="en-US" sz="1500" dirty="0"/>
          </a:p>
        </p:txBody>
      </p:sp>
      <p:sp>
        <p:nvSpPr>
          <p:cNvPr id="15" name="map-text"/>
          <p:cNvSpPr/>
          <p:nvPr/>
        </p:nvSpPr>
        <p:spPr>
          <a:xfrm>
            <a:off x="11099800" y="2794000"/>
            <a:ext cx="38100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MAP-204 failure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explained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Integration Support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0.94</a:t>
            </a:r>
            <a:endParaRPr lang="en-US" sz="1900" dirty="0"/>
          </a:p>
        </p:txBody>
      </p:sp>
      <p:sp>
        <p:nvSpPr>
          <p:cNvPr id="16" name="evidence-band"/>
          <p:cNvSpPr/>
          <p:nvPr/>
        </p:nvSpPr>
        <p:spPr>
          <a:xfrm>
            <a:off x="711200" y="7302500"/>
            <a:ext cx="14833600" cy="914400"/>
          </a:xfrm>
          <a:prstGeom prst="roundRect">
            <a:avLst>
              <a:gd name="adj" fmla="val 13889"/>
            </a:avLst>
          </a:prstGeom>
          <a:solidFill>
            <a:srgbClr val="F2F4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evidence-text"/>
          <p:cNvSpPr/>
          <p:nvPr/>
        </p:nvSpPr>
        <p:spPr>
          <a:xfrm>
            <a:off x="1041400" y="75438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result returns validator evidence, runbook source, route, confidence, review state, and audit</a:t>
            </a:r>
            <a:endParaRPr lang="en-US" sz="1800" dirty="0"/>
          </a:p>
        </p:txBody>
      </p:sp>
      <p:sp>
        <p:nvSpPr>
          <p:cNvPr id="18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 Validated Evidence</a:t>
            </a:r>
            <a:endParaRPr lang="en-US" sz="1300" dirty="0"/>
          </a:p>
        </p:txBody>
      </p:sp>
      <p:sp>
        <p:nvSpPr>
          <p:cNvPr id="19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Maps to the Logical Design</a:t>
            </a:r>
            <a:endParaRPr lang="en-US" sz="3600" dirty="0"/>
          </a:p>
        </p:txBody>
      </p:sp>
      <p:sp>
        <p:nvSpPr>
          <p:cNvPr id="4" name="entry-layer"/>
          <p:cNvSpPr/>
          <p:nvPr/>
        </p:nvSpPr>
        <p:spPr>
          <a:xfrm>
            <a:off x="711200" y="1397000"/>
            <a:ext cx="14833600" cy="1041400"/>
          </a:xfrm>
          <a:prstGeom prst="roundRect">
            <a:avLst>
              <a:gd name="adj" fmla="val 12195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entry-title"/>
          <p:cNvSpPr/>
          <p:nvPr/>
        </p:nvSpPr>
        <p:spPr>
          <a:xfrm>
            <a:off x="965200" y="1574800"/>
            <a:ext cx="2159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</a:t>
            </a:r>
            <a:endParaRPr lang="en-US" sz="1900" dirty="0"/>
          </a:p>
        </p:txBody>
      </p:sp>
      <p:sp>
        <p:nvSpPr>
          <p:cNvPr id="6" name="entry-items"/>
          <p:cNvSpPr/>
          <p:nvPr/>
        </p:nvSpPr>
        <p:spPr>
          <a:xfrm>
            <a:off x="3175000" y="1625600"/>
            <a:ext cx="119380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 53 | CloudFront | AWS WAF | API Gateway | Enterprise Identity</a:t>
            </a:r>
            <a:endParaRPr lang="en-US" sz="1600" dirty="0"/>
          </a:p>
        </p:txBody>
      </p:sp>
      <p:sp>
        <p:nvSpPr>
          <p:cNvPr id="7" name="runtime-layer"/>
          <p:cNvSpPr/>
          <p:nvPr/>
        </p:nvSpPr>
        <p:spPr>
          <a:xfrm>
            <a:off x="711200" y="2616200"/>
            <a:ext cx="14833600" cy="1244600"/>
          </a:xfrm>
          <a:prstGeom prst="roundRect">
            <a:avLst>
              <a:gd name="adj" fmla="val 10204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untime-title"/>
          <p:cNvSpPr/>
          <p:nvPr/>
        </p:nvSpPr>
        <p:spPr>
          <a:xfrm>
            <a:off x="965200" y="2819400"/>
            <a:ext cx="2159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</a:t>
            </a:r>
            <a:endParaRPr lang="en-US" sz="1900" dirty="0"/>
          </a:p>
        </p:txBody>
      </p:sp>
      <p:sp>
        <p:nvSpPr>
          <p:cNvPr id="9" name="runtime-items"/>
          <p:cNvSpPr/>
          <p:nvPr/>
        </p:nvSpPr>
        <p:spPr>
          <a:xfrm>
            <a:off x="3175000" y="2870200"/>
            <a:ext cx="11938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Functions or container workflow runtime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Lambda or ECS on Fargate | EventBridge | SQS</a:t>
            </a:r>
            <a:endParaRPr lang="en-US" sz="1600" dirty="0"/>
          </a:p>
        </p:txBody>
      </p:sp>
      <p:sp>
        <p:nvSpPr>
          <p:cNvPr id="10" name="ai-layer"/>
          <p:cNvSpPr/>
          <p:nvPr/>
        </p:nvSpPr>
        <p:spPr>
          <a:xfrm>
            <a:off x="711200" y="4038600"/>
            <a:ext cx="14833600" cy="1244600"/>
          </a:xfrm>
          <a:prstGeom prst="roundRect">
            <a:avLst>
              <a:gd name="adj" fmla="val 10204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ai-title"/>
          <p:cNvSpPr/>
          <p:nvPr/>
        </p:nvSpPr>
        <p:spPr>
          <a:xfrm>
            <a:off x="965200" y="4241800"/>
            <a:ext cx="2159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and Data</a:t>
            </a:r>
            <a:endParaRPr lang="en-US" sz="1900" dirty="0"/>
          </a:p>
        </p:txBody>
      </p:sp>
      <p:sp>
        <p:nvSpPr>
          <p:cNvPr id="12" name="ai-items"/>
          <p:cNvSpPr/>
          <p:nvPr/>
        </p:nvSpPr>
        <p:spPr>
          <a:xfrm>
            <a:off x="3175000" y="4292600"/>
            <a:ext cx="11938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Amazon Bedrock | Bedrock Guardrails | Approved knowledge retrieval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S3 | DynamoDB or Aurora</a:t>
            </a:r>
            <a:endParaRPr lang="en-US" sz="1600" dirty="0"/>
          </a:p>
        </p:txBody>
      </p:sp>
      <p:sp>
        <p:nvSpPr>
          <p:cNvPr id="13" name="integration-layer"/>
          <p:cNvSpPr/>
          <p:nvPr/>
        </p:nvSpPr>
        <p:spPr>
          <a:xfrm>
            <a:off x="711200" y="5461000"/>
            <a:ext cx="14833600" cy="1244600"/>
          </a:xfrm>
          <a:prstGeom prst="roundRect">
            <a:avLst>
              <a:gd name="adj" fmla="val 10204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integration-title"/>
          <p:cNvSpPr/>
          <p:nvPr/>
        </p:nvSpPr>
        <p:spPr>
          <a:xfrm>
            <a:off x="965200" y="5664200"/>
            <a:ext cx="2159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</a:t>
            </a:r>
            <a:endParaRPr lang="en-US" sz="1900" dirty="0"/>
          </a:p>
        </p:txBody>
      </p:sp>
      <p:sp>
        <p:nvSpPr>
          <p:cNvPr id="15" name="integration-items"/>
          <p:cNvSpPr/>
          <p:nvPr/>
        </p:nvSpPr>
        <p:spPr>
          <a:xfrm>
            <a:off x="3175000" y="5715000"/>
            <a:ext cx="11938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FHIR and payer APIs | Scheduling | X12 EDI | Claims platforms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 | Work queues | Secure files and events</a:t>
            </a:r>
            <a:endParaRPr lang="en-US" sz="1600" dirty="0"/>
          </a:p>
        </p:txBody>
      </p:sp>
      <p:sp>
        <p:nvSpPr>
          <p:cNvPr id="16" name="control-layer"/>
          <p:cNvSpPr/>
          <p:nvPr/>
        </p:nvSpPr>
        <p:spPr>
          <a:xfrm>
            <a:off x="711200" y="6883400"/>
            <a:ext cx="14833600" cy="1244600"/>
          </a:xfrm>
          <a:prstGeom prst="roundRect">
            <a:avLst>
              <a:gd name="adj" fmla="val 10204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control-title"/>
          <p:cNvSpPr/>
          <p:nvPr/>
        </p:nvSpPr>
        <p:spPr>
          <a:xfrm>
            <a:off x="965200" y="7086600"/>
            <a:ext cx="2159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900" dirty="0"/>
          </a:p>
        </p:txBody>
      </p:sp>
      <p:sp>
        <p:nvSpPr>
          <p:cNvPr id="18" name="control-items"/>
          <p:cNvSpPr/>
          <p:nvPr/>
        </p:nvSpPr>
        <p:spPr>
          <a:xfrm>
            <a:off x="3175000" y="7137400"/>
            <a:ext cx="11938000" cy="66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KMS | Secrets Manager | Private Endpoints | CloudTrail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CloudWatch | Config | Security Hub | GuardDuty</a:t>
            </a:r>
            <a:endParaRPr lang="en-US" sz="1600" dirty="0"/>
          </a:p>
        </p:txBody>
      </p:sp>
      <p:sp>
        <p:nvSpPr>
          <p:cNvPr id="19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Reference Architecture</a:t>
            </a:r>
            <a:endParaRPr lang="en-US" sz="1300" dirty="0"/>
          </a:p>
        </p:txBody>
      </p:sp>
      <p:sp>
        <p:nvSpPr>
          <p:cNvPr id="20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Needs Clear Safety and Recovery Rules</a:t>
            </a:r>
            <a:endParaRPr lang="en-US" sz="3600" dirty="0"/>
          </a:p>
        </p:txBody>
      </p:sp>
      <p:sp>
        <p:nvSpPr>
          <p:cNvPr id="4" name="security"/>
          <p:cNvSpPr/>
          <p:nvPr/>
        </p:nvSpPr>
        <p:spPr>
          <a:xfrm>
            <a:off x="711200" y="1651000"/>
            <a:ext cx="4775200" cy="2540000"/>
          </a:xfrm>
          <a:prstGeom prst="roundRect">
            <a:avLst>
              <a:gd name="adj" fmla="val 6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ecurity-text"/>
          <p:cNvSpPr/>
          <p:nvPr/>
        </p:nvSpPr>
        <p:spPr>
          <a:xfrm>
            <a:off x="1041400" y="1955800"/>
            <a:ext cx="41148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 privilege, encryption, private access, secure logs, and PHI limits.</a:t>
            </a:r>
            <a:endParaRPr lang="en-US" sz="1900" dirty="0"/>
          </a:p>
        </p:txBody>
      </p:sp>
      <p:sp>
        <p:nvSpPr>
          <p:cNvPr id="6" name="quality"/>
          <p:cNvSpPr/>
          <p:nvPr/>
        </p:nvSpPr>
        <p:spPr>
          <a:xfrm>
            <a:off x="5740400" y="1651000"/>
            <a:ext cx="4775200" cy="2540000"/>
          </a:xfrm>
          <a:prstGeom prst="roundRect">
            <a:avLst>
              <a:gd name="adj" fmla="val 6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quality-text"/>
          <p:cNvSpPr/>
          <p:nvPr/>
        </p:nvSpPr>
        <p:spPr>
          <a:xfrm>
            <a:off x="6070600" y="1955800"/>
            <a:ext cx="41148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quality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knowledge, typed outputs, confidence rules, and tests.</a:t>
            </a:r>
            <a:endParaRPr lang="en-US" sz="1900" dirty="0"/>
          </a:p>
        </p:txBody>
      </p:sp>
      <p:sp>
        <p:nvSpPr>
          <p:cNvPr id="8" name="reliability"/>
          <p:cNvSpPr/>
          <p:nvPr/>
        </p:nvSpPr>
        <p:spPr>
          <a:xfrm>
            <a:off x="10769600" y="1651000"/>
            <a:ext cx="4775200" cy="2540000"/>
          </a:xfrm>
          <a:prstGeom prst="roundRect">
            <a:avLst>
              <a:gd name="adj" fmla="val 6000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liability-text"/>
          <p:cNvSpPr/>
          <p:nvPr/>
        </p:nvSpPr>
        <p:spPr>
          <a:xfrm>
            <a:off x="11099800" y="1955800"/>
            <a:ext cx="41148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reliability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Saved state, retries, timeouts, queues, and replay.</a:t>
            </a:r>
            <a:endParaRPr lang="en-US" sz="1900" dirty="0"/>
          </a:p>
        </p:txBody>
      </p:sp>
      <p:sp>
        <p:nvSpPr>
          <p:cNvPr id="10" name="human"/>
          <p:cNvSpPr/>
          <p:nvPr/>
        </p:nvSpPr>
        <p:spPr>
          <a:xfrm>
            <a:off x="711200" y="4699000"/>
            <a:ext cx="4775200" cy="2540000"/>
          </a:xfrm>
          <a:prstGeom prst="roundRect">
            <a:avLst>
              <a:gd name="adj" fmla="val 6000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human-text"/>
          <p:cNvSpPr/>
          <p:nvPr/>
        </p:nvSpPr>
        <p:spPr>
          <a:xfrm>
            <a:off x="1041400" y="5003800"/>
            <a:ext cx="41148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control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review triggers, owners, service levels, and approval.</a:t>
            </a:r>
            <a:endParaRPr lang="en-US" sz="1900" dirty="0"/>
          </a:p>
        </p:txBody>
      </p:sp>
      <p:sp>
        <p:nvSpPr>
          <p:cNvPr id="12" name="scale"/>
          <p:cNvSpPr/>
          <p:nvPr/>
        </p:nvSpPr>
        <p:spPr>
          <a:xfrm>
            <a:off x="5740400" y="4699000"/>
            <a:ext cx="4775200" cy="2540000"/>
          </a:xfrm>
          <a:prstGeom prst="roundRect">
            <a:avLst>
              <a:gd name="adj" fmla="val 6000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cale-text"/>
          <p:cNvSpPr/>
          <p:nvPr/>
        </p:nvSpPr>
        <p:spPr>
          <a:xfrm>
            <a:off x="6070600" y="5003800"/>
            <a:ext cx="41148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scale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successful claims on the fixed processing path.</a:t>
            </a:r>
            <a:endParaRPr lang="en-US" sz="1900" dirty="0"/>
          </a:p>
        </p:txBody>
      </p:sp>
      <p:sp>
        <p:nvSpPr>
          <p:cNvPr id="14" name="audit"/>
          <p:cNvSpPr/>
          <p:nvPr/>
        </p:nvSpPr>
        <p:spPr>
          <a:xfrm>
            <a:off x="10769600" y="4699000"/>
            <a:ext cx="4775200" cy="2540000"/>
          </a:xfrm>
          <a:prstGeom prst="roundRect">
            <a:avLst>
              <a:gd name="adj" fmla="val 6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audit-text"/>
          <p:cNvSpPr/>
          <p:nvPr/>
        </p:nvSpPr>
        <p:spPr>
          <a:xfrm>
            <a:off x="11099800" y="5003800"/>
            <a:ext cx="4114800" cy="177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facts, rules, evidence, tools, model version, and action.</a:t>
            </a:r>
            <a:endParaRPr lang="en-US" sz="1900" dirty="0"/>
          </a:p>
        </p:txBody>
      </p:sp>
      <p:sp>
        <p:nvSpPr>
          <p:cNvPr id="16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Controls</a:t>
            </a:r>
            <a:endParaRPr lang="en-US" sz="1300" dirty="0"/>
          </a:p>
        </p:txBody>
      </p:sp>
      <p:sp>
        <p:nvSpPr>
          <p:cNvPr id="17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1430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Is the First Production Target</a:t>
            </a:r>
            <a:endParaRPr lang="en-US" sz="3600" dirty="0"/>
          </a:p>
        </p:txBody>
      </p:sp>
      <p:sp>
        <p:nvSpPr>
          <p:cNvPr id="4" name="target-badge"/>
          <p:cNvSpPr/>
          <p:nvPr/>
        </p:nvSpPr>
        <p:spPr>
          <a:xfrm>
            <a:off x="12700000" y="457200"/>
            <a:ext cx="2844800" cy="533400"/>
          </a:xfrm>
          <a:prstGeom prst="roundRect">
            <a:avLst>
              <a:gd name="adj" fmla="val 42857"/>
            </a:avLst>
          </a:prstGeom>
          <a:solidFill>
            <a:srgbClr val="00808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arget-text"/>
          <p:cNvSpPr/>
          <p:nvPr/>
        </p:nvSpPr>
        <p:spPr>
          <a:xfrm>
            <a:off x="12700000" y="596900"/>
            <a:ext cx="2844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FOCUS</a:t>
            </a:r>
            <a:endParaRPr lang="en-US" sz="1500" dirty="0"/>
          </a:p>
        </p:txBody>
      </p:sp>
      <p:graphicFrame>
        <p:nvGraphicFramePr>
          <p:cNvPr id="18" name="enablement-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11200" y="1651000"/>
          <a:ext cx="14833600" cy="6413497"/>
        </p:xfrm>
        <a:graphic>
          <a:graphicData uri="http://schemas.openxmlformats.org/drawingml/2006/table">
            <a:tbl>
              <a:tblPr/>
              <a:tblGrid>
                <a:gridCol w="4238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5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849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Area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Production action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19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Referral source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 the real referral or FHIR interface.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Member context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 enrollment, eligibility, benefits, and product data.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Provider network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 trusted provider, specialty, network, and location data.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Authorization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Connect status and policy information.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Human review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 a care-coordinator queue with owners and service levels.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Evaluation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Create a golden dataset and release thresholds.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819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b="1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Operations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700" dirty="0">
                          <a:solidFill>
                            <a:srgbClr val="1A202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Add monitoring, support, rollback, and change control.</a:t>
                      </a:r>
                      <a:endParaRPr lang="en-US" sz="1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192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1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AI Enablement Plan</a:t>
            </a:r>
            <a:endParaRPr lang="en-US" sz="1300" dirty="0"/>
          </a:p>
        </p:txBody>
      </p:sp>
      <p:sp>
        <p:nvSpPr>
          <p:cNvPr id="8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Twelve-Week Plan Builds Value and Reuse</a:t>
            </a:r>
            <a:endParaRPr lang="en-US" sz="3600" dirty="0"/>
          </a:p>
        </p:txBody>
      </p:sp>
      <p:sp>
        <p:nvSpPr>
          <p:cNvPr id="4" name="phase1"/>
          <p:cNvSpPr/>
          <p:nvPr/>
        </p:nvSpPr>
        <p:spPr>
          <a:xfrm>
            <a:off x="711200" y="2413000"/>
            <a:ext cx="3302000" cy="4191000"/>
          </a:xfrm>
          <a:prstGeom prst="roundRect">
            <a:avLst>
              <a:gd name="adj" fmla="val 5385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phase1-text"/>
          <p:cNvSpPr/>
          <p:nvPr/>
        </p:nvSpPr>
        <p:spPr>
          <a:xfrm>
            <a:off x="1041400" y="2768600"/>
            <a:ext cx="26416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 to 2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Systems, measures, security, and synthetic data</a:t>
            </a:r>
            <a:endParaRPr lang="en-US" sz="2000" dirty="0"/>
          </a:p>
        </p:txBody>
      </p:sp>
      <p:sp>
        <p:nvSpPr>
          <p:cNvPr id="6" name="arrow1"/>
          <p:cNvSpPr/>
          <p:nvPr/>
        </p:nvSpPr>
        <p:spPr>
          <a:xfrm>
            <a:off x="4013200" y="4508500"/>
            <a:ext cx="4826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phase2"/>
          <p:cNvSpPr/>
          <p:nvPr/>
        </p:nvSpPr>
        <p:spPr>
          <a:xfrm>
            <a:off x="4495800" y="2413000"/>
            <a:ext cx="3302000" cy="4191000"/>
          </a:xfrm>
          <a:prstGeom prst="roundRect">
            <a:avLst>
              <a:gd name="adj" fmla="val 5385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hase2-text"/>
          <p:cNvSpPr/>
          <p:nvPr/>
        </p:nvSpPr>
        <p:spPr>
          <a:xfrm>
            <a:off x="4826000" y="2768600"/>
            <a:ext cx="26416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3 to 4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Architecture, task and tool contracts, test cases, and demo plan</a:t>
            </a:r>
            <a:endParaRPr lang="en-US" sz="2000" dirty="0"/>
          </a:p>
        </p:txBody>
      </p:sp>
      <p:sp>
        <p:nvSpPr>
          <p:cNvPr id="9" name="arrow2"/>
          <p:cNvSpPr/>
          <p:nvPr/>
        </p:nvSpPr>
        <p:spPr>
          <a:xfrm>
            <a:off x="7797800" y="4508500"/>
            <a:ext cx="4826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phase3"/>
          <p:cNvSpPr/>
          <p:nvPr/>
        </p:nvSpPr>
        <p:spPr>
          <a:xfrm>
            <a:off x="8280400" y="2413000"/>
            <a:ext cx="3302000" cy="4191000"/>
          </a:xfrm>
          <a:prstGeom prst="roundRect">
            <a:avLst>
              <a:gd name="adj" fmla="val 5385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phase3-text"/>
          <p:cNvSpPr/>
          <p:nvPr/>
        </p:nvSpPr>
        <p:spPr>
          <a:xfrm>
            <a:off x="8610600" y="2768600"/>
            <a:ext cx="26416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5 to 8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runtime, UC2, UC5, review, audit, and tests</a:t>
            </a:r>
            <a:endParaRPr lang="en-US" sz="2000" dirty="0"/>
          </a:p>
        </p:txBody>
      </p:sp>
      <p:sp>
        <p:nvSpPr>
          <p:cNvPr id="12" name="arrow3"/>
          <p:cNvSpPr/>
          <p:nvPr/>
        </p:nvSpPr>
        <p:spPr>
          <a:xfrm>
            <a:off x="11582400" y="4508500"/>
            <a:ext cx="4826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phase4"/>
          <p:cNvSpPr/>
          <p:nvPr/>
        </p:nvSpPr>
        <p:spPr>
          <a:xfrm>
            <a:off x="12065000" y="2413000"/>
            <a:ext cx="3479800" cy="4191000"/>
          </a:xfrm>
          <a:prstGeom prst="roundRect">
            <a:avLst>
              <a:gd name="adj" fmla="val 5109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phase4-text"/>
          <p:cNvSpPr/>
          <p:nvPr/>
        </p:nvSpPr>
        <p:spPr>
          <a:xfrm>
            <a:off x="12395200" y="2768600"/>
            <a:ext cx="2819400" cy="317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9 to 12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and plan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review, security, UC2 production plan, sizing, and roadmap</a:t>
            </a:r>
            <a:endParaRPr lang="en-US" sz="2000" dirty="0"/>
          </a:p>
        </p:txBody>
      </p:sp>
      <p:sp>
        <p:nvSpPr>
          <p:cNvPr id="15" name="plan-band"/>
          <p:cNvSpPr/>
          <p:nvPr/>
        </p:nvSpPr>
        <p:spPr>
          <a:xfrm>
            <a:off x="711200" y="7429500"/>
            <a:ext cx="14833600" cy="787400"/>
          </a:xfrm>
          <a:prstGeom prst="roundRect">
            <a:avLst>
              <a:gd name="adj" fmla="val 16129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plan-text"/>
          <p:cNvSpPr/>
          <p:nvPr/>
        </p:nvSpPr>
        <p:spPr>
          <a:xfrm>
            <a:off x="1041400" y="76200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stage creates reusable assets and a clear decision gate</a:t>
            </a:r>
            <a:endParaRPr lang="en-US" sz="1900" dirty="0"/>
          </a:p>
        </p:txBody>
      </p:sp>
      <p:sp>
        <p:nvSpPr>
          <p:cNvPr id="17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Twelve-Week Delivery Plan</a:t>
            </a:r>
            <a:endParaRPr lang="en-US" sz="1300" dirty="0"/>
          </a:p>
        </p:txBody>
      </p:sp>
      <p:sp>
        <p:nvSpPr>
          <p:cNvPr id="18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Reuse Makes the Roadmap Faster</a:t>
            </a:r>
            <a:endParaRPr lang="en-US" sz="3600" dirty="0"/>
          </a:p>
        </p:txBody>
      </p:sp>
      <p:sp>
        <p:nvSpPr>
          <p:cNvPr id="4" name="stage1"/>
          <p:cNvSpPr/>
          <p:nvPr/>
        </p:nvSpPr>
        <p:spPr>
          <a:xfrm>
            <a:off x="711200" y="5334000"/>
            <a:ext cx="2667000" cy="1524000"/>
          </a:xfrm>
          <a:prstGeom prst="roundRect">
            <a:avLst>
              <a:gd name="adj" fmla="val 10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tage1-text"/>
          <p:cNvSpPr/>
          <p:nvPr/>
        </p:nvSpPr>
        <p:spPr>
          <a:xfrm>
            <a:off x="939800" y="5638800"/>
            <a:ext cx="220980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Phase One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UC2 and UC5</a:t>
            </a:r>
            <a:endParaRPr lang="en-US" sz="1800" dirty="0"/>
          </a:p>
        </p:txBody>
      </p:sp>
      <p:sp>
        <p:nvSpPr>
          <p:cNvPr id="6" name="r1"/>
          <p:cNvSpPr/>
          <p:nvPr/>
        </p:nvSpPr>
        <p:spPr>
          <a:xfrm flipV="1">
            <a:off x="3378200" y="4826000"/>
            <a:ext cx="685800" cy="889000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7" name="stage2"/>
          <p:cNvSpPr/>
          <p:nvPr/>
        </p:nvSpPr>
        <p:spPr>
          <a:xfrm>
            <a:off x="4064000" y="4445000"/>
            <a:ext cx="2667000" cy="1524000"/>
          </a:xfrm>
          <a:prstGeom prst="roundRect">
            <a:avLst>
              <a:gd name="adj" fmla="val 10000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tage2-text"/>
          <p:cNvSpPr/>
          <p:nvPr/>
        </p:nvSpPr>
        <p:spPr>
          <a:xfrm>
            <a:off x="4292600" y="4749800"/>
            <a:ext cx="220980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Productionize UC2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real payer systems</a:t>
            </a:r>
            <a:endParaRPr lang="en-US" sz="1800" dirty="0"/>
          </a:p>
        </p:txBody>
      </p:sp>
      <p:sp>
        <p:nvSpPr>
          <p:cNvPr id="9" name="r2"/>
          <p:cNvSpPr/>
          <p:nvPr/>
        </p:nvSpPr>
        <p:spPr>
          <a:xfrm flipV="1">
            <a:off x="6731000" y="3937000"/>
            <a:ext cx="685800" cy="889000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0" name="stage3"/>
          <p:cNvSpPr/>
          <p:nvPr/>
        </p:nvSpPr>
        <p:spPr>
          <a:xfrm>
            <a:off x="7416800" y="3556000"/>
            <a:ext cx="2667000" cy="1524000"/>
          </a:xfrm>
          <a:prstGeom prst="roundRect">
            <a:avLst>
              <a:gd name="adj" fmla="val 10000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tage3-text"/>
          <p:cNvSpPr/>
          <p:nvPr/>
        </p:nvSpPr>
        <p:spPr>
          <a:xfrm>
            <a:off x="7645400" y="3860800"/>
            <a:ext cx="220980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Add UC3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Reuse care-access services</a:t>
            </a:r>
            <a:endParaRPr lang="en-US" sz="1800" dirty="0"/>
          </a:p>
        </p:txBody>
      </p:sp>
      <p:sp>
        <p:nvSpPr>
          <p:cNvPr id="12" name="r3"/>
          <p:cNvSpPr/>
          <p:nvPr/>
        </p:nvSpPr>
        <p:spPr>
          <a:xfrm flipV="1">
            <a:off x="10083800" y="3048000"/>
            <a:ext cx="685800" cy="889000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tage4"/>
          <p:cNvSpPr/>
          <p:nvPr/>
        </p:nvSpPr>
        <p:spPr>
          <a:xfrm>
            <a:off x="10769600" y="2667000"/>
            <a:ext cx="2667000" cy="1524000"/>
          </a:xfrm>
          <a:prstGeom prst="roundRect">
            <a:avLst>
              <a:gd name="adj" fmla="val 10000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tage4-text"/>
          <p:cNvSpPr/>
          <p:nvPr/>
        </p:nvSpPr>
        <p:spPr>
          <a:xfrm>
            <a:off x="10998200" y="2971800"/>
            <a:ext cx="220980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Mature UC4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provider data</a:t>
            </a:r>
            <a:endParaRPr lang="en-US" sz="1800" dirty="0"/>
          </a:p>
        </p:txBody>
      </p:sp>
      <p:sp>
        <p:nvSpPr>
          <p:cNvPr id="15" name="r4"/>
          <p:cNvSpPr/>
          <p:nvPr/>
        </p:nvSpPr>
        <p:spPr>
          <a:xfrm flipV="1">
            <a:off x="13436600" y="1828800"/>
            <a:ext cx="685800" cy="1219200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tage5"/>
          <p:cNvSpPr/>
          <p:nvPr/>
        </p:nvSpPr>
        <p:spPr>
          <a:xfrm>
            <a:off x="13131800" y="304800"/>
            <a:ext cx="2717800" cy="1524000"/>
          </a:xfrm>
          <a:prstGeom prst="roundRect">
            <a:avLst>
              <a:gd name="adj" fmla="val 10000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tage5-text"/>
          <p:cNvSpPr/>
          <p:nvPr/>
        </p:nvSpPr>
        <p:spPr>
          <a:xfrm>
            <a:off x="13284200" y="749300"/>
            <a:ext cx="2260600" cy="9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Expand</a:t>
            </a:r>
            <a:endParaRPr lang="en-US" sz="1800" dirty="0"/>
          </a:p>
          <a:p>
            <a:pPr marL="0" indent="0" algn="ctr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UC5 and add UC1</a:t>
            </a:r>
            <a:endParaRPr lang="en-US" sz="1800" dirty="0"/>
          </a:p>
        </p:txBody>
      </p:sp>
      <p:sp>
        <p:nvSpPr>
          <p:cNvPr id="18" name="reuse-band"/>
          <p:cNvSpPr/>
          <p:nvPr/>
        </p:nvSpPr>
        <p:spPr>
          <a:xfrm>
            <a:off x="711200" y="7429500"/>
            <a:ext cx="14833600" cy="787400"/>
          </a:xfrm>
          <a:prstGeom prst="roundRect">
            <a:avLst>
              <a:gd name="adj" fmla="val 16129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reuse-text"/>
          <p:cNvSpPr/>
          <p:nvPr/>
        </p:nvSpPr>
        <p:spPr>
          <a:xfrm>
            <a:off x="1041400" y="76200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workflow starts with services, controls, and tests that are already in place</a:t>
            </a:r>
            <a:endParaRPr lang="en-US" sz="1900" dirty="0"/>
          </a:p>
        </p:txBody>
      </p:sp>
      <p:sp>
        <p:nvSpPr>
          <p:cNvPr id="20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Sequenced Roadmap</a:t>
            </a:r>
            <a:endParaRPr lang="en-US" sz="1300" dirty="0"/>
          </a:p>
        </p:txBody>
      </p:sp>
      <p:sp>
        <p:nvSpPr>
          <p:cNvPr id="21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Use Cases Form Two Value Streams</a:t>
            </a:r>
            <a:endParaRPr lang="en-US" sz="3600" dirty="0"/>
          </a:p>
        </p:txBody>
      </p:sp>
      <p:sp>
        <p:nvSpPr>
          <p:cNvPr id="4" name="care-panel"/>
          <p:cNvSpPr/>
          <p:nvPr/>
        </p:nvSpPr>
        <p:spPr>
          <a:xfrm>
            <a:off x="711200" y="1587500"/>
            <a:ext cx="7035800" cy="5334000"/>
          </a:xfrm>
          <a:prstGeom prst="roundRect">
            <a:avLst>
              <a:gd name="adj" fmla="val 3333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are-title"/>
          <p:cNvSpPr/>
          <p:nvPr/>
        </p:nvSpPr>
        <p:spPr>
          <a:xfrm>
            <a:off x="1066800" y="1879600"/>
            <a:ext cx="622300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 Access and Navigation</a:t>
            </a:r>
            <a:endParaRPr lang="en-US" sz="2400" dirty="0"/>
          </a:p>
        </p:txBody>
      </p:sp>
      <p:sp>
        <p:nvSpPr>
          <p:cNvPr id="6" name="uc4"/>
          <p:cNvSpPr/>
          <p:nvPr/>
        </p:nvSpPr>
        <p:spPr>
          <a:xfrm>
            <a:off x="1066800" y="2667000"/>
            <a:ext cx="6324600" cy="787400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uc4-text"/>
          <p:cNvSpPr/>
          <p:nvPr/>
        </p:nvSpPr>
        <p:spPr>
          <a:xfrm>
            <a:off x="1346200" y="2870200"/>
            <a:ext cx="5765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UC4</a:t>
            </a:r>
            <a:r>
              <a:rPr lang="en-US" altLang="en-US" sz="19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Specialist Network Foundation</a:t>
            </a:r>
            <a:endParaRPr lang="en-US" sz="1900" dirty="0"/>
          </a:p>
        </p:txBody>
      </p:sp>
      <p:sp>
        <p:nvSpPr>
          <p:cNvPr id="8" name="uc2"/>
          <p:cNvSpPr/>
          <p:nvPr/>
        </p:nvSpPr>
        <p:spPr>
          <a:xfrm>
            <a:off x="1066800" y="3632200"/>
            <a:ext cx="6324600" cy="787400"/>
          </a:xfrm>
          <a:prstGeom prst="roundRect">
            <a:avLst>
              <a:gd name="adj" fmla="val 12903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uc2-text"/>
          <p:cNvSpPr/>
          <p:nvPr/>
        </p:nvSpPr>
        <p:spPr>
          <a:xfrm>
            <a:off x="1346200" y="3835400"/>
            <a:ext cx="5765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</a:t>
            </a:r>
            <a:r>
              <a:rPr lang="en-US" altLang="en-US" sz="19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Referral Matching and Routing</a:t>
            </a:r>
            <a:endParaRPr lang="en-US" sz="1900" dirty="0"/>
          </a:p>
        </p:txBody>
      </p:sp>
      <p:sp>
        <p:nvSpPr>
          <p:cNvPr id="10" name="uc3"/>
          <p:cNvSpPr/>
          <p:nvPr/>
        </p:nvSpPr>
        <p:spPr>
          <a:xfrm>
            <a:off x="1066800" y="4597400"/>
            <a:ext cx="6324600" cy="787400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uc3-text"/>
          <p:cNvSpPr/>
          <p:nvPr/>
        </p:nvSpPr>
        <p:spPr>
          <a:xfrm>
            <a:off x="1346200" y="4800600"/>
            <a:ext cx="5765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UC3</a:t>
            </a:r>
            <a:r>
              <a:rPr lang="en-US" altLang="en-US" sz="19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Scheduling and Admin Assistant</a:t>
            </a:r>
            <a:endParaRPr lang="en-US" sz="1900" dirty="0"/>
          </a:p>
        </p:txBody>
      </p:sp>
      <p:sp>
        <p:nvSpPr>
          <p:cNvPr id="12" name="uc1"/>
          <p:cNvSpPr/>
          <p:nvPr/>
        </p:nvSpPr>
        <p:spPr>
          <a:xfrm>
            <a:off x="1066800" y="5562600"/>
            <a:ext cx="6324600" cy="787400"/>
          </a:xfrm>
          <a:prstGeom prst="roundRect">
            <a:avLst>
              <a:gd name="adj" fmla="val 12903"/>
            </a:avLst>
          </a:prstGeom>
          <a:solidFill>
            <a:srgbClr val="FFFFFF"/>
          </a:solidFill>
          <a:ln w="127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uc1-text"/>
          <p:cNvSpPr/>
          <p:nvPr/>
        </p:nvSpPr>
        <p:spPr>
          <a:xfrm>
            <a:off x="1346200" y="5765800"/>
            <a:ext cx="57658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UC1</a:t>
            </a:r>
            <a:r>
              <a:rPr lang="en-US" altLang="en-US" sz="19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Procedure Readiness</a:t>
            </a:r>
            <a:endParaRPr lang="en-US" sz="1900" dirty="0"/>
          </a:p>
        </p:txBody>
      </p:sp>
      <p:sp>
        <p:nvSpPr>
          <p:cNvPr id="14" name="ops-panel"/>
          <p:cNvSpPr/>
          <p:nvPr/>
        </p:nvSpPr>
        <p:spPr>
          <a:xfrm>
            <a:off x="8305800" y="1587500"/>
            <a:ext cx="7239000" cy="5334000"/>
          </a:xfrm>
          <a:prstGeom prst="roundRect">
            <a:avLst>
              <a:gd name="adj" fmla="val 3333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ops-title"/>
          <p:cNvSpPr/>
          <p:nvPr/>
        </p:nvSpPr>
        <p:spPr>
          <a:xfrm>
            <a:off x="8686800" y="1879600"/>
            <a:ext cx="635000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Payer Operations</a:t>
            </a:r>
            <a:endParaRPr lang="en-US" sz="2400" dirty="0"/>
          </a:p>
        </p:txBody>
      </p:sp>
      <p:pic>
        <p:nvPicPr>
          <p:cNvPr id="16" name="claims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6800" y="3111500"/>
            <a:ext cx="1219200" cy="1219200"/>
          </a:xfrm>
          <a:prstGeom prst="rect">
            <a:avLst/>
          </a:prstGeom>
        </p:spPr>
      </p:pic>
      <p:sp>
        <p:nvSpPr>
          <p:cNvPr id="17" name="uc5-text"/>
          <p:cNvSpPr/>
          <p:nvPr/>
        </p:nvSpPr>
        <p:spPr>
          <a:xfrm>
            <a:off x="9067800" y="4635500"/>
            <a:ext cx="5715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3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</a:t>
            </a:r>
            <a:endParaRPr lang="en-US" sz="2300" dirty="0"/>
          </a:p>
          <a:p>
            <a:pPr marL="0" indent="0" algn="ctr">
              <a:buNone/>
            </a:pPr>
            <a:r>
              <a:rPr lang="en-US" altLang="en-US" sz="20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 Ingestion and Normalization</a:t>
            </a:r>
            <a:endParaRPr lang="en-US" sz="2300" dirty="0"/>
          </a:p>
        </p:txBody>
      </p:sp>
      <p:sp>
        <p:nvSpPr>
          <p:cNvPr id="18" name="shared-band"/>
          <p:cNvSpPr/>
          <p:nvPr/>
        </p:nvSpPr>
        <p:spPr>
          <a:xfrm>
            <a:off x="711200" y="7366000"/>
            <a:ext cx="14833600" cy="889000"/>
          </a:xfrm>
          <a:prstGeom prst="roundRect">
            <a:avLst>
              <a:gd name="adj" fmla="val 14286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red-text"/>
          <p:cNvSpPr/>
          <p:nvPr/>
        </p:nvSpPr>
        <p:spPr>
          <a:xfrm>
            <a:off x="1041400" y="7594600"/>
            <a:ext cx="1417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task, tool, data, knowledge, state, audit, and review services once</a:t>
            </a:r>
            <a:endParaRPr lang="en-US" sz="2100" dirty="0"/>
          </a:p>
        </p:txBody>
      </p:sp>
      <p:sp>
        <p:nvSpPr>
          <p:cNvPr id="20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</a:t>
            </a:r>
            <a:endParaRPr lang="en-US" sz="1300" dirty="0"/>
          </a:p>
        </p:txBody>
      </p:sp>
      <p:sp>
        <p:nvSpPr>
          <p:cNvPr id="21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the Two-POC Path</a:t>
            </a:r>
            <a:endParaRPr lang="en-US" sz="3600" dirty="0"/>
          </a:p>
        </p:txBody>
      </p:sp>
      <p:sp>
        <p:nvSpPr>
          <p:cNvPr id="4" name="decision1"/>
          <p:cNvSpPr/>
          <p:nvPr/>
        </p:nvSpPr>
        <p:spPr>
          <a:xfrm>
            <a:off x="711200" y="2159000"/>
            <a:ext cx="4775200" cy="3937000"/>
          </a:xfrm>
          <a:prstGeom prst="roundRect">
            <a:avLst>
              <a:gd name="adj" fmla="val 5161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decision1-number"/>
          <p:cNvSpPr/>
          <p:nvPr/>
        </p:nvSpPr>
        <p:spPr>
          <a:xfrm>
            <a:off x="1066800" y="2476500"/>
            <a:ext cx="889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4800" b="1" dirty="0">
                <a:solidFill>
                  <a:srgbClr val="00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800" dirty="0"/>
          </a:p>
        </p:txBody>
      </p:sp>
      <p:sp>
        <p:nvSpPr>
          <p:cNvPr id="6" name="decision1-text"/>
          <p:cNvSpPr/>
          <p:nvPr/>
        </p:nvSpPr>
        <p:spPr>
          <a:xfrm>
            <a:off x="1066800" y="3619500"/>
            <a:ext cx="38100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UC2 and UC5</a:t>
            </a:r>
            <a:endParaRPr lang="en-US" sz="22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working interview POCs</a:t>
            </a:r>
            <a:endParaRPr lang="en-US" sz="2200" dirty="0"/>
          </a:p>
        </p:txBody>
      </p:sp>
      <p:sp>
        <p:nvSpPr>
          <p:cNvPr id="7" name="decision2"/>
          <p:cNvSpPr/>
          <p:nvPr/>
        </p:nvSpPr>
        <p:spPr>
          <a:xfrm>
            <a:off x="5740400" y="2159000"/>
            <a:ext cx="4775200" cy="3937000"/>
          </a:xfrm>
          <a:prstGeom prst="roundRect">
            <a:avLst>
              <a:gd name="adj" fmla="val 5161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decision2-number"/>
          <p:cNvSpPr/>
          <p:nvPr/>
        </p:nvSpPr>
        <p:spPr>
          <a:xfrm>
            <a:off x="6096000" y="2476500"/>
            <a:ext cx="889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48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800" dirty="0"/>
          </a:p>
        </p:txBody>
      </p:sp>
      <p:sp>
        <p:nvSpPr>
          <p:cNvPr id="9" name="decision2-text"/>
          <p:cNvSpPr/>
          <p:nvPr/>
        </p:nvSpPr>
        <p:spPr>
          <a:xfrm>
            <a:off x="6096000" y="3619500"/>
            <a:ext cx="38100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Productionize UC2</a:t>
            </a:r>
            <a:endParaRPr lang="en-US" sz="22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detailed enablement plan</a:t>
            </a:r>
            <a:endParaRPr lang="en-US" sz="2200" dirty="0"/>
          </a:p>
        </p:txBody>
      </p:sp>
      <p:sp>
        <p:nvSpPr>
          <p:cNvPr id="10" name="decision3"/>
          <p:cNvSpPr/>
          <p:nvPr/>
        </p:nvSpPr>
        <p:spPr>
          <a:xfrm>
            <a:off x="10769600" y="2159000"/>
            <a:ext cx="4775200" cy="3937000"/>
          </a:xfrm>
          <a:prstGeom prst="roundRect">
            <a:avLst>
              <a:gd name="adj" fmla="val 5161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decision3-number"/>
          <p:cNvSpPr/>
          <p:nvPr/>
        </p:nvSpPr>
        <p:spPr>
          <a:xfrm>
            <a:off x="11125200" y="2476500"/>
            <a:ext cx="889000" cy="88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4800" b="1" dirty="0">
                <a:solidFill>
                  <a:srgbClr val="A86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800" dirty="0"/>
          </a:p>
        </p:txBody>
      </p:sp>
      <p:sp>
        <p:nvSpPr>
          <p:cNvPr id="12" name="decision3-text"/>
          <p:cNvSpPr/>
          <p:nvPr/>
        </p:nvSpPr>
        <p:spPr>
          <a:xfrm>
            <a:off x="11125200" y="3619500"/>
            <a:ext cx="38100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2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shared parts once</a:t>
            </a:r>
            <a:endParaRPr lang="en-US" sz="22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Tasks, tools, knowledge, state, audit, and tests</a:t>
            </a:r>
            <a:endParaRPr lang="en-US" sz="2200" dirty="0"/>
          </a:p>
        </p:txBody>
      </p:sp>
      <p:sp>
        <p:nvSpPr>
          <p:cNvPr id="13" name="next-band"/>
          <p:cNvSpPr/>
          <p:nvPr/>
        </p:nvSpPr>
        <p:spPr>
          <a:xfrm>
            <a:off x="711200" y="6985000"/>
            <a:ext cx="14833600" cy="1168400"/>
          </a:xfrm>
          <a:prstGeom prst="roundRect">
            <a:avLst>
              <a:gd name="adj" fmla="val 13043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next-text"/>
          <p:cNvSpPr/>
          <p:nvPr/>
        </p:nvSpPr>
        <p:spPr>
          <a:xfrm>
            <a:off x="1117600" y="7239000"/>
            <a:ext cx="1402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</a:t>
            </a:r>
            <a:endParaRPr lang="en-US" sz="2000" dirty="0"/>
          </a:p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client systems, data owners, operating teams, security rules, and acceptance measures</a:t>
            </a:r>
            <a:endParaRPr lang="en-US" sz="2000" dirty="0"/>
          </a:p>
        </p:txBody>
      </p:sp>
      <p:sp>
        <p:nvSpPr>
          <p:cNvPr id="15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1300" dirty="0"/>
          </a:p>
        </p:txBody>
      </p:sp>
      <p:sp>
        <p:nvSpPr>
          <p:cNvPr id="16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 Has the Best Value-to-Lift Position</a:t>
            </a:r>
            <a:endParaRPr lang="en-US" sz="3600" dirty="0"/>
          </a:p>
        </p:txBody>
      </p:sp>
      <p:graphicFrame>
        <p:nvGraphicFramePr>
          <p:cNvPr id="4" name="value-lift-chart"/>
          <p:cNvGraphicFramePr/>
          <p:nvPr/>
        </p:nvGraphicFramePr>
        <p:xfrm>
          <a:off x="711200" y="1587500"/>
          <a:ext cx="10033000" cy="596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uc2-card"/>
          <p:cNvSpPr/>
          <p:nvPr/>
        </p:nvSpPr>
        <p:spPr>
          <a:xfrm>
            <a:off x="11176000" y="1841500"/>
            <a:ext cx="4368800" cy="2159000"/>
          </a:xfrm>
          <a:prstGeom prst="roundRect">
            <a:avLst>
              <a:gd name="adj" fmla="val 8235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uc2-card-text"/>
          <p:cNvSpPr/>
          <p:nvPr/>
        </p:nvSpPr>
        <p:spPr>
          <a:xfrm>
            <a:off x="11506200" y="2133600"/>
            <a:ext cx="37084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8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UC2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18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 13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19</a:t>
            </a:r>
            <a:endParaRPr lang="en-US" sz="2000" dirty="0"/>
          </a:p>
        </p:txBody>
      </p:sp>
      <p:sp>
        <p:nvSpPr>
          <p:cNvPr id="7" name="uc5-card"/>
          <p:cNvSpPr/>
          <p:nvPr/>
        </p:nvSpPr>
        <p:spPr>
          <a:xfrm>
            <a:off x="11176000" y="4381500"/>
            <a:ext cx="4368800" cy="2159000"/>
          </a:xfrm>
          <a:prstGeom prst="roundRect">
            <a:avLst>
              <a:gd name="adj" fmla="val 8235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uc5-card-text"/>
          <p:cNvSpPr/>
          <p:nvPr/>
        </p:nvSpPr>
        <p:spPr>
          <a:xfrm>
            <a:off x="11506200" y="4673600"/>
            <a:ext cx="3708400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UC5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18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 16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8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payer pattern</a:t>
            </a:r>
            <a:endParaRPr lang="en-US" sz="2000" dirty="0"/>
          </a:p>
        </p:txBody>
      </p:sp>
      <p:sp>
        <p:nvSpPr>
          <p:cNvPr id="9" name="preference-band"/>
          <p:cNvSpPr/>
          <p:nvPr/>
        </p:nvSpPr>
        <p:spPr>
          <a:xfrm>
            <a:off x="711200" y="7747000"/>
            <a:ext cx="14833600" cy="533400"/>
          </a:xfrm>
          <a:prstGeom prst="roundRect">
            <a:avLst>
              <a:gd name="adj" fmla="val 19048"/>
            </a:avLst>
          </a:prstGeom>
          <a:solidFill>
            <a:srgbClr val="F2F4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preference-text"/>
          <p:cNvSpPr/>
          <p:nvPr/>
        </p:nvSpPr>
        <p:spPr>
          <a:xfrm>
            <a:off x="965200" y="7861300"/>
            <a:ext cx="143256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position: high business value with lower implementation lift</a:t>
            </a:r>
            <a:endParaRPr lang="en-US" sz="1800" dirty="0"/>
          </a:p>
        </p:txBody>
      </p:sp>
      <p:sp>
        <p:nvSpPr>
          <p:cNvPr id="11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Versus Lift</a:t>
            </a:r>
            <a:endParaRPr lang="en-US" sz="1300" dirty="0"/>
          </a:p>
        </p:txBody>
      </p:sp>
      <p:sp>
        <p:nvSpPr>
          <p:cNvPr id="12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POCs Tell One Strong Story</a:t>
            </a:r>
            <a:endParaRPr lang="en-US" sz="3600" dirty="0"/>
          </a:p>
        </p:txBody>
      </p:sp>
      <p:sp>
        <p:nvSpPr>
          <p:cNvPr id="4" name="uc2-panel"/>
          <p:cNvSpPr/>
          <p:nvPr/>
        </p:nvSpPr>
        <p:spPr>
          <a:xfrm>
            <a:off x="711200" y="1651000"/>
            <a:ext cx="4241800" cy="5969000"/>
          </a:xfrm>
          <a:prstGeom prst="roundRect">
            <a:avLst>
              <a:gd name="adj" fmla="val 4192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uc2-title"/>
          <p:cNvSpPr/>
          <p:nvPr/>
        </p:nvSpPr>
        <p:spPr>
          <a:xfrm>
            <a:off x="1041400" y="1930400"/>
            <a:ext cx="35814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UC2, Care Access</a:t>
            </a:r>
            <a:endParaRPr lang="en-US" sz="2400" dirty="0"/>
          </a:p>
        </p:txBody>
      </p:sp>
      <p:sp>
        <p:nvSpPr>
          <p:cNvPr id="6" name="uc2-steps"/>
          <p:cNvSpPr/>
          <p:nvPr/>
        </p:nvSpPr>
        <p:spPr>
          <a:xfrm>
            <a:off x="1168400" y="2794000"/>
            <a:ext cx="3175000" cy="381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</a:t>
            </a:r>
            <a:endParaRPr lang="en-US" sz="2200" dirty="0"/>
          </a:p>
        </p:txBody>
      </p:sp>
      <p:sp>
        <p:nvSpPr>
          <p:cNvPr id="7" name="left-arrow"/>
          <p:cNvSpPr/>
          <p:nvPr/>
        </p:nvSpPr>
        <p:spPr>
          <a:xfrm>
            <a:off x="4953000" y="4572000"/>
            <a:ext cx="508000" cy="9144"/>
          </a:xfrm>
          <a:prstGeom prst="line">
            <a:avLst/>
          </a:prstGeom>
          <a:ln w="38100">
            <a:solidFill>
              <a:srgbClr val="0A192F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red-panel"/>
          <p:cNvSpPr/>
          <p:nvPr/>
        </p:nvSpPr>
        <p:spPr>
          <a:xfrm>
            <a:off x="5461000" y="1651000"/>
            <a:ext cx="5334000" cy="5969000"/>
          </a:xfrm>
          <a:prstGeom prst="roundRect">
            <a:avLst>
              <a:gd name="adj" fmla="val 3333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red-title"/>
          <p:cNvSpPr/>
          <p:nvPr/>
        </p:nvSpPr>
        <p:spPr>
          <a:xfrm>
            <a:off x="5842000" y="1930400"/>
            <a:ext cx="45720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Platform</a:t>
            </a:r>
            <a:endParaRPr lang="en-US" sz="2400" dirty="0"/>
          </a:p>
        </p:txBody>
      </p:sp>
      <p:sp>
        <p:nvSpPr>
          <p:cNvPr id="10" name="shared-items"/>
          <p:cNvSpPr/>
          <p:nvPr/>
        </p:nvSpPr>
        <p:spPr>
          <a:xfrm>
            <a:off x="5994400" y="2794000"/>
            <a:ext cx="4267200" cy="381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instructions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contracts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state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and rules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and review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and tests</a:t>
            </a:r>
            <a:endParaRPr lang="en-US" sz="2000" dirty="0"/>
          </a:p>
        </p:txBody>
      </p:sp>
      <p:sp>
        <p:nvSpPr>
          <p:cNvPr id="11" name="right-arrow"/>
          <p:cNvSpPr/>
          <p:nvPr/>
        </p:nvSpPr>
        <p:spPr>
          <a:xfrm>
            <a:off x="10795000" y="4572000"/>
            <a:ext cx="508000" cy="9144"/>
          </a:xfrm>
          <a:prstGeom prst="line">
            <a:avLst/>
          </a:prstGeom>
          <a:ln w="38100">
            <a:solidFill>
              <a:srgbClr val="008080"/>
            </a:solidFill>
            <a:prstDash val="solid"/>
            <a:head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" name="uc5-panel"/>
          <p:cNvSpPr/>
          <p:nvPr/>
        </p:nvSpPr>
        <p:spPr>
          <a:xfrm>
            <a:off x="11303000" y="1651000"/>
            <a:ext cx="4241800" cy="5969000"/>
          </a:xfrm>
          <a:prstGeom prst="roundRect">
            <a:avLst>
              <a:gd name="adj" fmla="val 4192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uc5-title"/>
          <p:cNvSpPr/>
          <p:nvPr/>
        </p:nvSpPr>
        <p:spPr>
          <a:xfrm>
            <a:off x="11633200" y="1930400"/>
            <a:ext cx="35814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UC5, Operations</a:t>
            </a:r>
            <a:endParaRPr lang="en-US" sz="2400" dirty="0"/>
          </a:p>
        </p:txBody>
      </p:sp>
      <p:sp>
        <p:nvSpPr>
          <p:cNvPr id="14" name="uc5-steps"/>
          <p:cNvSpPr/>
          <p:nvPr/>
        </p:nvSpPr>
        <p:spPr>
          <a:xfrm>
            <a:off x="11760200" y="2794000"/>
            <a:ext cx="3175000" cy="381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Normalize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</a:t>
            </a:r>
            <a:endParaRPr lang="en-US" sz="2200" dirty="0"/>
          </a:p>
          <a:p>
            <a:pPr marL="0" indent="0" algn="l">
              <a:lnSpc>
                <a:spcPts val="319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</a:t>
            </a:r>
            <a:endParaRPr lang="en-US" sz="2200" dirty="0"/>
          </a:p>
        </p:txBody>
      </p:sp>
      <p:sp>
        <p:nvSpPr>
          <p:cNvPr id="15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POCs, One Platform</a:t>
            </a:r>
            <a:endParaRPr lang="en-US" sz="1300" dirty="0"/>
          </a:p>
        </p:txBody>
      </p:sp>
      <p:sp>
        <p:nvSpPr>
          <p:cNvPr id="16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Two Proven Workflows</a:t>
            </a:r>
            <a:endParaRPr lang="en-US" sz="3600" dirty="0"/>
          </a:p>
        </p:txBody>
      </p:sp>
      <p:sp>
        <p:nvSpPr>
          <p:cNvPr id="4" name="uc2-card"/>
          <p:cNvSpPr/>
          <p:nvPr/>
        </p:nvSpPr>
        <p:spPr>
          <a:xfrm>
            <a:off x="711200" y="1587500"/>
            <a:ext cx="7137400" cy="5651500"/>
          </a:xfrm>
          <a:prstGeom prst="roundRect">
            <a:avLst>
              <a:gd name="adj" fmla="val 3146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uc2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1968500"/>
            <a:ext cx="533400" cy="533400"/>
          </a:xfrm>
          <a:prstGeom prst="rect">
            <a:avLst/>
          </a:prstGeom>
        </p:spPr>
      </p:pic>
      <p:sp>
        <p:nvSpPr>
          <p:cNvPr id="6" name="uc2-title"/>
          <p:cNvSpPr/>
          <p:nvPr/>
        </p:nvSpPr>
        <p:spPr>
          <a:xfrm>
            <a:off x="1854200" y="1905000"/>
            <a:ext cx="5334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5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UC2, Care Access</a:t>
            </a:r>
            <a:endParaRPr lang="en-US" sz="2500" dirty="0"/>
          </a:p>
        </p:txBody>
      </p:sp>
      <p:sp>
        <p:nvSpPr>
          <p:cNvPr id="7" name="uc2-flow"/>
          <p:cNvSpPr/>
          <p:nvPr/>
        </p:nvSpPr>
        <p:spPr>
          <a:xfrm>
            <a:off x="1117600" y="2857500"/>
            <a:ext cx="59690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referral.</a:t>
            </a:r>
            <a:endParaRPr lang="en-US" sz="22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valid providers.</a:t>
            </a:r>
            <a:endParaRPr lang="en-US" sz="22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payer rules.</a:t>
            </a:r>
            <a:endParaRPr lang="en-US" sz="22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and route.</a:t>
            </a:r>
            <a:endParaRPr lang="en-US" sz="2200" dirty="0"/>
          </a:p>
        </p:txBody>
      </p:sp>
      <p:sp>
        <p:nvSpPr>
          <p:cNvPr id="8" name="uc5-card"/>
          <p:cNvSpPr/>
          <p:nvPr/>
        </p:nvSpPr>
        <p:spPr>
          <a:xfrm>
            <a:off x="8407400" y="1587500"/>
            <a:ext cx="7137400" cy="5651500"/>
          </a:xfrm>
          <a:prstGeom prst="roundRect">
            <a:avLst>
              <a:gd name="adj" fmla="val 3146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uc5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3800" y="1968500"/>
            <a:ext cx="533400" cy="533400"/>
          </a:xfrm>
          <a:prstGeom prst="rect">
            <a:avLst/>
          </a:prstGeom>
        </p:spPr>
      </p:pic>
      <p:sp>
        <p:nvSpPr>
          <p:cNvPr id="10" name="uc5-title"/>
          <p:cNvSpPr/>
          <p:nvPr/>
        </p:nvSpPr>
        <p:spPr>
          <a:xfrm>
            <a:off x="9550400" y="1905000"/>
            <a:ext cx="5334000" cy="58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5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UC5, Core Operations</a:t>
            </a:r>
            <a:endParaRPr lang="en-US" sz="2500" dirty="0"/>
          </a:p>
        </p:txBody>
      </p:sp>
      <p:sp>
        <p:nvSpPr>
          <p:cNvPr id="11" name="uc5-flow"/>
          <p:cNvSpPr/>
          <p:nvPr/>
        </p:nvSpPr>
        <p:spPr>
          <a:xfrm>
            <a:off x="8813800" y="2857500"/>
            <a:ext cx="5969000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an 837P claim.</a:t>
            </a:r>
            <a:endParaRPr lang="en-US" sz="22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and normalize.</a:t>
            </a:r>
            <a:endParaRPr lang="en-US" sz="22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Investigate exceptions.</a:t>
            </a:r>
            <a:endParaRPr lang="en-US" sz="2200" dirty="0"/>
          </a:p>
          <a:p>
            <a:pPr marL="0" indent="0" algn="l">
              <a:lnSpc>
                <a:spcPts val="2970"/>
              </a:lnSpc>
              <a:buNone/>
            </a:pPr>
            <a:r>
              <a:rPr lang="en-US" altLang="en-US" sz="22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and route.</a:t>
            </a:r>
            <a:endParaRPr lang="en-US" sz="2200" dirty="0"/>
          </a:p>
        </p:txBody>
      </p:sp>
      <p:sp>
        <p:nvSpPr>
          <p:cNvPr id="12" name="production-band"/>
          <p:cNvSpPr/>
          <p:nvPr/>
        </p:nvSpPr>
        <p:spPr>
          <a:xfrm>
            <a:off x="711200" y="7543800"/>
            <a:ext cx="14833600" cy="787400"/>
          </a:xfrm>
          <a:prstGeom prst="roundRect">
            <a:avLst>
              <a:gd name="adj" fmla="val 16129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production-text"/>
          <p:cNvSpPr/>
          <p:nvPr/>
        </p:nvSpPr>
        <p:spPr>
          <a:xfrm>
            <a:off x="1041400" y="77216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focus: start the detailed enablement plan with UC2</a:t>
            </a:r>
            <a:endParaRPr lang="en-US" sz="2200" dirty="0"/>
          </a:p>
        </p:txBody>
      </p:sp>
      <p:sp>
        <p:nvSpPr>
          <p:cNvPr id="14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1300" dirty="0"/>
          </a:p>
        </p:txBody>
      </p:sp>
      <p:sp>
        <p:nvSpPr>
          <p:cNvPr id="15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POCs Are Working Today</a:t>
            </a:r>
            <a:endParaRPr lang="en-US" sz="3600" dirty="0"/>
          </a:p>
        </p:txBody>
      </p:sp>
      <p:sp>
        <p:nvSpPr>
          <p:cNvPr id="4" name="tests-card"/>
          <p:cNvSpPr/>
          <p:nvPr/>
        </p:nvSpPr>
        <p:spPr>
          <a:xfrm>
            <a:off x="711200" y="1651000"/>
            <a:ext cx="4445000" cy="5461000"/>
          </a:xfrm>
          <a:prstGeom prst="roundRect">
            <a:avLst>
              <a:gd name="adj" fmla="val 4571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sts-number"/>
          <p:cNvSpPr/>
          <p:nvPr/>
        </p:nvSpPr>
        <p:spPr>
          <a:xfrm>
            <a:off x="1092200" y="2349500"/>
            <a:ext cx="3683000" cy="1397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6</a:t>
            </a:r>
            <a:endParaRPr lang="en-US" sz="7200" dirty="0"/>
          </a:p>
        </p:txBody>
      </p:sp>
      <p:sp>
        <p:nvSpPr>
          <p:cNvPr id="6" name="tests-label"/>
          <p:cNvSpPr/>
          <p:nvPr/>
        </p:nvSpPr>
        <p:spPr>
          <a:xfrm>
            <a:off x="1092200" y="3810000"/>
            <a:ext cx="3683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tests passed</a:t>
            </a:r>
            <a:endParaRPr lang="en-US" sz="2500" dirty="0"/>
          </a:p>
        </p:txBody>
      </p:sp>
      <p:sp>
        <p:nvSpPr>
          <p:cNvPr id="7" name="tests-note"/>
          <p:cNvSpPr/>
          <p:nvPr/>
        </p:nvSpPr>
        <p:spPr>
          <a:xfrm>
            <a:off x="1092200" y="5143500"/>
            <a:ext cx="3683000" cy="101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DDE7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test execution</a:t>
            </a:r>
            <a:endParaRPr lang="en-US" sz="1800" dirty="0"/>
          </a:p>
        </p:txBody>
      </p:sp>
      <p:sp>
        <p:nvSpPr>
          <p:cNvPr id="8" name="fastapi-card"/>
          <p:cNvSpPr/>
          <p:nvPr/>
        </p:nvSpPr>
        <p:spPr>
          <a:xfrm>
            <a:off x="5638800" y="1651000"/>
            <a:ext cx="4521200" cy="1625600"/>
          </a:xfrm>
          <a:prstGeom prst="roundRect">
            <a:avLst>
              <a:gd name="adj" fmla="val 9375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fastapi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200" y="2044700"/>
            <a:ext cx="431800" cy="431800"/>
          </a:xfrm>
          <a:prstGeom prst="rect">
            <a:avLst/>
          </a:prstGeom>
        </p:spPr>
      </p:pic>
      <p:sp>
        <p:nvSpPr>
          <p:cNvPr id="10" name="fastapi-text"/>
          <p:cNvSpPr/>
          <p:nvPr/>
        </p:nvSpPr>
        <p:spPr>
          <a:xfrm>
            <a:off x="6553200" y="1879600"/>
            <a:ext cx="3302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 runtime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working workflow endpoints</a:t>
            </a:r>
            <a:endParaRPr lang="en-US" sz="1900" dirty="0"/>
          </a:p>
        </p:txBody>
      </p:sp>
      <p:sp>
        <p:nvSpPr>
          <p:cNvPr id="11" name="data-card"/>
          <p:cNvSpPr/>
          <p:nvPr/>
        </p:nvSpPr>
        <p:spPr>
          <a:xfrm>
            <a:off x="10464800" y="1651000"/>
            <a:ext cx="5080000" cy="1625600"/>
          </a:xfrm>
          <a:prstGeom prst="roundRect">
            <a:avLst>
              <a:gd name="adj" fmla="val 9375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data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4200" y="2044700"/>
            <a:ext cx="431800" cy="431800"/>
          </a:xfrm>
          <a:prstGeom prst="rect">
            <a:avLst/>
          </a:prstGeom>
        </p:spPr>
      </p:pic>
      <p:sp>
        <p:nvSpPr>
          <p:cNvPr id="13" name="data-text"/>
          <p:cNvSpPr/>
          <p:nvPr/>
        </p:nvSpPr>
        <p:spPr>
          <a:xfrm>
            <a:off x="11379200" y="1879600"/>
            <a:ext cx="3810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Synthetic data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Referral, provider, and 837P examples</a:t>
            </a:r>
            <a:endParaRPr lang="en-US" sz="1900" dirty="0"/>
          </a:p>
        </p:txBody>
      </p:sp>
      <p:sp>
        <p:nvSpPr>
          <p:cNvPr id="14" name="task-card"/>
          <p:cNvSpPr/>
          <p:nvPr/>
        </p:nvSpPr>
        <p:spPr>
          <a:xfrm>
            <a:off x="5638800" y="3581400"/>
            <a:ext cx="4521200" cy="1625600"/>
          </a:xfrm>
          <a:prstGeom prst="roundRect">
            <a:avLst>
              <a:gd name="adj" fmla="val 9375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task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8200" y="3975100"/>
            <a:ext cx="431800" cy="431800"/>
          </a:xfrm>
          <a:prstGeom prst="rect">
            <a:avLst/>
          </a:prstGeom>
        </p:spPr>
      </p:pic>
      <p:sp>
        <p:nvSpPr>
          <p:cNvPr id="16" name="task-text"/>
          <p:cNvSpPr/>
          <p:nvPr/>
        </p:nvSpPr>
        <p:spPr>
          <a:xfrm>
            <a:off x="6553200" y="3810000"/>
            <a:ext cx="3302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task files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 stay outside runtime code</a:t>
            </a:r>
            <a:endParaRPr lang="en-US" sz="1900" dirty="0"/>
          </a:p>
        </p:txBody>
      </p:sp>
      <p:sp>
        <p:nvSpPr>
          <p:cNvPr id="17" name="rules-card"/>
          <p:cNvSpPr/>
          <p:nvPr/>
        </p:nvSpPr>
        <p:spPr>
          <a:xfrm>
            <a:off x="10464800" y="3581400"/>
            <a:ext cx="5080000" cy="1625600"/>
          </a:xfrm>
          <a:prstGeom prst="roundRect">
            <a:avLst>
              <a:gd name="adj" fmla="val 9375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rules-icon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4200" y="3975100"/>
            <a:ext cx="431800" cy="431800"/>
          </a:xfrm>
          <a:prstGeom prst="rect">
            <a:avLst/>
          </a:prstGeom>
        </p:spPr>
      </p:pic>
      <p:sp>
        <p:nvSpPr>
          <p:cNvPr id="19" name="rules-text"/>
          <p:cNvSpPr/>
          <p:nvPr/>
        </p:nvSpPr>
        <p:spPr>
          <a:xfrm>
            <a:off x="11379200" y="3810000"/>
            <a:ext cx="38100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rules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filters and X12 checks</a:t>
            </a:r>
            <a:endParaRPr lang="en-US" sz="1900" dirty="0"/>
          </a:p>
        </p:txBody>
      </p:sp>
      <p:sp>
        <p:nvSpPr>
          <p:cNvPr id="20" name="knowledge-card"/>
          <p:cNvSpPr/>
          <p:nvPr/>
        </p:nvSpPr>
        <p:spPr>
          <a:xfrm>
            <a:off x="5638800" y="5511800"/>
            <a:ext cx="9906000" cy="1600200"/>
          </a:xfrm>
          <a:prstGeom prst="roundRect">
            <a:avLst>
              <a:gd name="adj" fmla="val 9524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knowledge-icon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9000" y="5905500"/>
            <a:ext cx="431800" cy="431800"/>
          </a:xfrm>
          <a:prstGeom prst="rect">
            <a:avLst/>
          </a:prstGeom>
        </p:spPr>
      </p:pic>
      <p:sp>
        <p:nvSpPr>
          <p:cNvPr id="22" name="knowledge-text"/>
          <p:cNvSpPr/>
          <p:nvPr/>
        </p:nvSpPr>
        <p:spPr>
          <a:xfrm>
            <a:off x="6629400" y="5740400"/>
            <a:ext cx="838200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claims knowledge and typed outputs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runbook grounds explanations, and every result follows a clear contract</a:t>
            </a:r>
            <a:endParaRPr lang="en-US" sz="1900" dirty="0"/>
          </a:p>
        </p:txBody>
      </p:sp>
      <p:sp>
        <p:nvSpPr>
          <p:cNvPr id="23" name="evidence-band"/>
          <p:cNvSpPr/>
          <p:nvPr/>
        </p:nvSpPr>
        <p:spPr>
          <a:xfrm>
            <a:off x="711200" y="7493000"/>
            <a:ext cx="14833600" cy="812800"/>
          </a:xfrm>
          <a:prstGeom prst="roundRect">
            <a:avLst>
              <a:gd name="adj" fmla="val 15625"/>
            </a:avLst>
          </a:prstGeom>
          <a:solidFill>
            <a:srgbClr val="ADD8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evidence-line"/>
          <p:cNvSpPr/>
          <p:nvPr/>
        </p:nvSpPr>
        <p:spPr>
          <a:xfrm>
            <a:off x="1041400" y="7696200"/>
            <a:ext cx="141732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1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design follows tested behavior, not only a future concept</a:t>
            </a:r>
            <a:endParaRPr lang="en-US" sz="2100" dirty="0"/>
          </a:p>
        </p:txBody>
      </p:sp>
      <p:sp>
        <p:nvSpPr>
          <p:cNvPr id="25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Evidence</a:t>
            </a:r>
            <a:endParaRPr lang="en-US" sz="1300" dirty="0"/>
          </a:p>
        </p:txBody>
      </p:sp>
      <p:sp>
        <p:nvSpPr>
          <p:cNvPr id="26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Patterns Are Reused Across All Workflows</a:t>
            </a:r>
            <a:endParaRPr lang="en-US" sz="3600" dirty="0"/>
          </a:p>
        </p:txBody>
      </p:sp>
      <p:sp>
        <p:nvSpPr>
          <p:cNvPr id="4" name="card1"/>
          <p:cNvSpPr/>
          <p:nvPr/>
        </p:nvSpPr>
        <p:spPr>
          <a:xfrm>
            <a:off x="711200" y="1587500"/>
            <a:ext cx="4775200" cy="2667000"/>
          </a:xfrm>
          <a:prstGeom prst="roundRect">
            <a:avLst>
              <a:gd name="adj" fmla="val 5714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con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00" y="1917700"/>
            <a:ext cx="457200" cy="457200"/>
          </a:xfrm>
          <a:prstGeom prst="rect">
            <a:avLst/>
          </a:prstGeom>
        </p:spPr>
      </p:pic>
      <p:sp>
        <p:nvSpPr>
          <p:cNvPr id="6" name="text1"/>
          <p:cNvSpPr/>
          <p:nvPr/>
        </p:nvSpPr>
        <p:spPr>
          <a:xfrm>
            <a:off x="1676400" y="184150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plus AI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 control hard needs. AI handles unclear input.</a:t>
            </a:r>
            <a:endParaRPr lang="en-US" sz="1900" dirty="0"/>
          </a:p>
        </p:txBody>
      </p:sp>
      <p:sp>
        <p:nvSpPr>
          <p:cNvPr id="7" name="card2"/>
          <p:cNvSpPr/>
          <p:nvPr/>
        </p:nvSpPr>
        <p:spPr>
          <a:xfrm>
            <a:off x="5740400" y="1587500"/>
            <a:ext cx="4775200" cy="2667000"/>
          </a:xfrm>
          <a:prstGeom prst="roundRect">
            <a:avLst>
              <a:gd name="adj" fmla="val 5714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con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600" y="1917700"/>
            <a:ext cx="457200" cy="457200"/>
          </a:xfrm>
          <a:prstGeom prst="rect">
            <a:avLst/>
          </a:prstGeom>
        </p:spPr>
      </p:pic>
      <p:sp>
        <p:nvSpPr>
          <p:cNvPr id="9" name="text2"/>
          <p:cNvSpPr/>
          <p:nvPr/>
        </p:nvSpPr>
        <p:spPr>
          <a:xfrm>
            <a:off x="6705600" y="184150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records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many source formats into one useful record.</a:t>
            </a:r>
            <a:endParaRPr lang="en-US" sz="1900" dirty="0"/>
          </a:p>
        </p:txBody>
      </p:sp>
      <p:sp>
        <p:nvSpPr>
          <p:cNvPr id="10" name="card3"/>
          <p:cNvSpPr/>
          <p:nvPr/>
        </p:nvSpPr>
        <p:spPr>
          <a:xfrm>
            <a:off x="10769600" y="1587500"/>
            <a:ext cx="4775200" cy="2667000"/>
          </a:xfrm>
          <a:prstGeom prst="roundRect">
            <a:avLst>
              <a:gd name="adj" fmla="val 5714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con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9800" y="1917700"/>
            <a:ext cx="457200" cy="457200"/>
          </a:xfrm>
          <a:prstGeom prst="rect">
            <a:avLst/>
          </a:prstGeom>
        </p:spPr>
      </p:pic>
      <p:sp>
        <p:nvSpPr>
          <p:cNvPr id="12" name="text3"/>
          <p:cNvSpPr/>
          <p:nvPr/>
        </p:nvSpPr>
        <p:spPr>
          <a:xfrm>
            <a:off x="11734800" y="184150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tools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trusted facts from payer and provider systems.</a:t>
            </a:r>
            <a:endParaRPr lang="en-US" sz="1900" dirty="0"/>
          </a:p>
        </p:txBody>
      </p:sp>
      <p:sp>
        <p:nvSpPr>
          <p:cNvPr id="13" name="card4"/>
          <p:cNvSpPr/>
          <p:nvPr/>
        </p:nvSpPr>
        <p:spPr>
          <a:xfrm>
            <a:off x="711200" y="4699000"/>
            <a:ext cx="4775200" cy="2667000"/>
          </a:xfrm>
          <a:prstGeom prst="roundRect">
            <a:avLst>
              <a:gd name="adj" fmla="val 5714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con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400" y="5029200"/>
            <a:ext cx="457200" cy="457200"/>
          </a:xfrm>
          <a:prstGeom prst="rect">
            <a:avLst/>
          </a:prstGeom>
        </p:spPr>
      </p:pic>
      <p:sp>
        <p:nvSpPr>
          <p:cNvPr id="15" name="text4"/>
          <p:cNvSpPr/>
          <p:nvPr/>
        </p:nvSpPr>
        <p:spPr>
          <a:xfrm>
            <a:off x="1676400" y="495300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knowledge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 answers in policy, guides, and runbooks.</a:t>
            </a:r>
            <a:endParaRPr lang="en-US" sz="1900" dirty="0"/>
          </a:p>
        </p:txBody>
      </p:sp>
      <p:sp>
        <p:nvSpPr>
          <p:cNvPr id="16" name="card5"/>
          <p:cNvSpPr/>
          <p:nvPr/>
        </p:nvSpPr>
        <p:spPr>
          <a:xfrm>
            <a:off x="5740400" y="4699000"/>
            <a:ext cx="4775200" cy="2667000"/>
          </a:xfrm>
          <a:prstGeom prst="roundRect">
            <a:avLst>
              <a:gd name="adj" fmla="val 5714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con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0600" y="5029200"/>
            <a:ext cx="457200" cy="457200"/>
          </a:xfrm>
          <a:prstGeom prst="rect">
            <a:avLst/>
          </a:prstGeom>
        </p:spPr>
      </p:pic>
      <p:sp>
        <p:nvSpPr>
          <p:cNvPr id="18" name="text5"/>
          <p:cNvSpPr/>
          <p:nvPr/>
        </p:nvSpPr>
        <p:spPr>
          <a:xfrm>
            <a:off x="6705600" y="495300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Saved workflow state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progress, errors, review, and final status.</a:t>
            </a:r>
            <a:endParaRPr lang="en-US" sz="1900" dirty="0"/>
          </a:p>
        </p:txBody>
      </p:sp>
      <p:sp>
        <p:nvSpPr>
          <p:cNvPr id="19" name="card6"/>
          <p:cNvSpPr/>
          <p:nvPr/>
        </p:nvSpPr>
        <p:spPr>
          <a:xfrm>
            <a:off x="10769600" y="4699000"/>
            <a:ext cx="4775200" cy="2667000"/>
          </a:xfrm>
          <a:prstGeom prst="roundRect">
            <a:avLst>
              <a:gd name="adj" fmla="val 5714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con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9800" y="5029200"/>
            <a:ext cx="457200" cy="457200"/>
          </a:xfrm>
          <a:prstGeom prst="rect">
            <a:avLst/>
          </a:prstGeom>
        </p:spPr>
      </p:pic>
      <p:sp>
        <p:nvSpPr>
          <p:cNvPr id="21" name="text6"/>
          <p:cNvSpPr/>
          <p:nvPr/>
        </p:nvSpPr>
        <p:spPr>
          <a:xfrm>
            <a:off x="11734800" y="4953000"/>
            <a:ext cx="345440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and review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7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facts and send important cases to people.</a:t>
            </a:r>
            <a:endParaRPr lang="en-US" sz="1900" dirty="0"/>
          </a:p>
        </p:txBody>
      </p:sp>
      <p:sp>
        <p:nvSpPr>
          <p:cNvPr id="22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Patterns</a:t>
            </a:r>
            <a:endParaRPr lang="en-US" sz="1300" dirty="0"/>
          </a:p>
        </p:txBody>
      </p:sp>
      <p:sp>
        <p:nvSpPr>
          <p:cNvPr id="23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Trusted Facts Outside the Model</a:t>
            </a:r>
            <a:endParaRPr lang="en-US" sz="3600" dirty="0"/>
          </a:p>
        </p:txBody>
      </p:sp>
      <p:sp>
        <p:nvSpPr>
          <p:cNvPr id="4" name="ai-card"/>
          <p:cNvSpPr/>
          <p:nvPr/>
        </p:nvSpPr>
        <p:spPr>
          <a:xfrm>
            <a:off x="711200" y="1651000"/>
            <a:ext cx="4775200" cy="5397500"/>
          </a:xfrm>
          <a:prstGeom prst="roundRect">
            <a:avLst>
              <a:gd name="adj" fmla="val 3723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ai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032000"/>
            <a:ext cx="533400" cy="533400"/>
          </a:xfrm>
          <a:prstGeom prst="rect">
            <a:avLst/>
          </a:prstGeom>
        </p:spPr>
      </p:pic>
      <p:sp>
        <p:nvSpPr>
          <p:cNvPr id="6" name="ai-title"/>
          <p:cNvSpPr/>
          <p:nvPr/>
        </p:nvSpPr>
        <p:spPr>
          <a:xfrm>
            <a:off x="1803400" y="2006600"/>
            <a:ext cx="3048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helps</a:t>
            </a:r>
            <a:endParaRPr lang="en-US" sz="2400" dirty="0"/>
          </a:p>
        </p:txBody>
      </p:sp>
      <p:sp>
        <p:nvSpPr>
          <p:cNvPr id="7" name="ai-items"/>
          <p:cNvSpPr/>
          <p:nvPr/>
        </p:nvSpPr>
        <p:spPr>
          <a:xfrm>
            <a:off x="1117600" y="2984500"/>
            <a:ext cx="3810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unclear text.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results.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investigate.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allowed tools.</a:t>
            </a:r>
            <a:endParaRPr lang="en-US" sz="2000" dirty="0"/>
          </a:p>
        </p:txBody>
      </p:sp>
      <p:sp>
        <p:nvSpPr>
          <p:cNvPr id="8" name="rules-card"/>
          <p:cNvSpPr/>
          <p:nvPr/>
        </p:nvSpPr>
        <p:spPr>
          <a:xfrm>
            <a:off x="5740400" y="1651000"/>
            <a:ext cx="4775200" cy="5397500"/>
          </a:xfrm>
          <a:prstGeom prst="roundRect">
            <a:avLst>
              <a:gd name="adj" fmla="val 3723"/>
            </a:avLst>
          </a:prstGeom>
          <a:solidFill>
            <a:srgbClr val="FFF1D9"/>
          </a:solidFill>
          <a:ln w="254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rules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32000"/>
            <a:ext cx="533400" cy="533400"/>
          </a:xfrm>
          <a:prstGeom prst="rect">
            <a:avLst/>
          </a:prstGeom>
        </p:spPr>
      </p:pic>
      <p:sp>
        <p:nvSpPr>
          <p:cNvPr id="10" name="rules-title"/>
          <p:cNvSpPr/>
          <p:nvPr/>
        </p:nvSpPr>
        <p:spPr>
          <a:xfrm>
            <a:off x="6832600" y="2006600"/>
            <a:ext cx="3048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services control</a:t>
            </a:r>
            <a:endParaRPr lang="en-US" sz="2400" dirty="0"/>
          </a:p>
        </p:txBody>
      </p:sp>
      <p:sp>
        <p:nvSpPr>
          <p:cNvPr id="11" name="rules-items"/>
          <p:cNvSpPr/>
          <p:nvPr/>
        </p:nvSpPr>
        <p:spPr>
          <a:xfrm>
            <a:off x="6146800" y="2984500"/>
            <a:ext cx="3810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trusted facts.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 hard rules.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transactions.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workflow state.</a:t>
            </a:r>
            <a:endParaRPr lang="en-US" sz="2000" dirty="0"/>
          </a:p>
        </p:txBody>
      </p:sp>
      <p:sp>
        <p:nvSpPr>
          <p:cNvPr id="12" name="people-card"/>
          <p:cNvSpPr/>
          <p:nvPr/>
        </p:nvSpPr>
        <p:spPr>
          <a:xfrm>
            <a:off x="10769600" y="1651000"/>
            <a:ext cx="4775200" cy="5397500"/>
          </a:xfrm>
          <a:prstGeom prst="roundRect">
            <a:avLst>
              <a:gd name="adj" fmla="val 3723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people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5200" y="2032000"/>
            <a:ext cx="533400" cy="533400"/>
          </a:xfrm>
          <a:prstGeom prst="rect">
            <a:avLst/>
          </a:prstGeom>
        </p:spPr>
      </p:pic>
      <p:sp>
        <p:nvSpPr>
          <p:cNvPr id="14" name="people-title"/>
          <p:cNvSpPr/>
          <p:nvPr/>
        </p:nvSpPr>
        <p:spPr>
          <a:xfrm>
            <a:off x="11861800" y="2006600"/>
            <a:ext cx="3048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4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decide</a:t>
            </a:r>
            <a:endParaRPr lang="en-US" sz="2400" dirty="0"/>
          </a:p>
        </p:txBody>
      </p:sp>
      <p:sp>
        <p:nvSpPr>
          <p:cNvPr id="15" name="people-items"/>
          <p:cNvSpPr/>
          <p:nvPr/>
        </p:nvSpPr>
        <p:spPr>
          <a:xfrm>
            <a:off x="11176000" y="2984500"/>
            <a:ext cx="3810000" cy="304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exceptions.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changes.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 operations.</a:t>
            </a:r>
            <a:endParaRPr lang="en-US" sz="2000" dirty="0"/>
          </a:p>
          <a:p>
            <a:pPr marL="0" indent="0" algn="l">
              <a:lnSpc>
                <a:spcPts val="2800"/>
              </a:lnSpc>
              <a:buNone/>
            </a:pPr>
            <a:r>
              <a:rPr lang="en-US" altLang="en-US" sz="20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 rules and tests.</a:t>
            </a:r>
            <a:endParaRPr lang="en-US" sz="2000" dirty="0"/>
          </a:p>
        </p:txBody>
      </p:sp>
      <p:sp>
        <p:nvSpPr>
          <p:cNvPr id="16" name="control-band"/>
          <p:cNvSpPr/>
          <p:nvPr/>
        </p:nvSpPr>
        <p:spPr>
          <a:xfrm>
            <a:off x="711200" y="7493000"/>
            <a:ext cx="14833600" cy="787400"/>
          </a:xfrm>
          <a:prstGeom prst="roundRect">
            <a:avLst>
              <a:gd name="adj" fmla="val 16129"/>
            </a:avLst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control-text"/>
          <p:cNvSpPr/>
          <p:nvPr/>
        </p:nvSpPr>
        <p:spPr>
          <a:xfrm>
            <a:off x="990600" y="7683500"/>
            <a:ext cx="14274800" cy="431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recommends and explains. Trusted systems and people keep control.</a:t>
            </a:r>
            <a:endParaRPr lang="en-US" sz="2100" dirty="0"/>
          </a:p>
        </p:txBody>
      </p:sp>
      <p:sp>
        <p:nvSpPr>
          <p:cNvPr id="18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Boundary</a:t>
            </a:r>
            <a:endParaRPr lang="en-US" sz="1300" dirty="0"/>
          </a:p>
        </p:txBody>
      </p:sp>
      <p:sp>
        <p:nvSpPr>
          <p:cNvPr id="19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ail"/>
          <p:cNvSpPr/>
          <p:nvPr/>
        </p:nvSpPr>
        <p:spPr>
          <a:xfrm>
            <a:off x="0" y="0"/>
            <a:ext cx="16256000" cy="152400"/>
          </a:xfrm>
          <a:prstGeom prst="rect">
            <a:avLst/>
          </a:prstGeom>
          <a:solidFill>
            <a:srgbClr val="0A19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lide-title"/>
          <p:cNvSpPr/>
          <p:nvPr/>
        </p:nvSpPr>
        <p:spPr>
          <a:xfrm>
            <a:off x="711200" y="431800"/>
            <a:ext cx="14224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6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Shared Platform Supports Every Use Case</a:t>
            </a:r>
            <a:endParaRPr lang="en-US" sz="3600" dirty="0"/>
          </a:p>
        </p:txBody>
      </p:sp>
      <p:sp>
        <p:nvSpPr>
          <p:cNvPr id="4" name="channels"/>
          <p:cNvSpPr/>
          <p:nvPr/>
        </p:nvSpPr>
        <p:spPr>
          <a:xfrm>
            <a:off x="711200" y="1460500"/>
            <a:ext cx="13004800" cy="1117600"/>
          </a:xfrm>
          <a:prstGeom prst="roundRect">
            <a:avLst>
              <a:gd name="adj" fmla="val 11364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hannels-title"/>
          <p:cNvSpPr/>
          <p:nvPr/>
        </p:nvSpPr>
        <p:spPr>
          <a:xfrm>
            <a:off x="965200" y="1612900"/>
            <a:ext cx="3048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Experience and Intake</a:t>
            </a:r>
            <a:endParaRPr lang="en-US" sz="1900" dirty="0"/>
          </a:p>
        </p:txBody>
      </p:sp>
      <p:sp>
        <p:nvSpPr>
          <p:cNvPr id="6" name="channels-items"/>
          <p:cNvSpPr/>
          <p:nvPr/>
        </p:nvSpPr>
        <p:spPr>
          <a:xfrm>
            <a:off x="965200" y="2032000"/>
            <a:ext cx="12319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| Staff | Referrals | Documents | Claims | Enterprise APIs</a:t>
            </a:r>
            <a:endParaRPr lang="en-US" sz="1600" dirty="0"/>
          </a:p>
        </p:txBody>
      </p:sp>
      <p:sp>
        <p:nvSpPr>
          <p:cNvPr id="7" name="access"/>
          <p:cNvSpPr/>
          <p:nvPr/>
        </p:nvSpPr>
        <p:spPr>
          <a:xfrm>
            <a:off x="711200" y="2794000"/>
            <a:ext cx="13004800" cy="990600"/>
          </a:xfrm>
          <a:prstGeom prst="roundRect">
            <a:avLst>
              <a:gd name="adj" fmla="val 12821"/>
            </a:avLst>
          </a:prstGeom>
          <a:solidFill>
            <a:srgbClr val="FFFFFF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access-title"/>
          <p:cNvSpPr/>
          <p:nvPr/>
        </p:nvSpPr>
        <p:spPr>
          <a:xfrm>
            <a:off x="965200" y="2946400"/>
            <a:ext cx="2794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and Control</a:t>
            </a:r>
            <a:endParaRPr lang="en-US" sz="1900" dirty="0"/>
          </a:p>
        </p:txBody>
      </p:sp>
      <p:sp>
        <p:nvSpPr>
          <p:cNvPr id="9" name="access-items"/>
          <p:cNvSpPr/>
          <p:nvPr/>
        </p:nvSpPr>
        <p:spPr>
          <a:xfrm>
            <a:off x="3937000" y="2997200"/>
            <a:ext cx="9271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| Consent | Permission | Request Checks | Traffic Limits</a:t>
            </a:r>
            <a:endParaRPr lang="en-US" sz="1600" dirty="0"/>
          </a:p>
        </p:txBody>
      </p:sp>
      <p:sp>
        <p:nvSpPr>
          <p:cNvPr id="10" name="platform"/>
          <p:cNvSpPr/>
          <p:nvPr/>
        </p:nvSpPr>
        <p:spPr>
          <a:xfrm>
            <a:off x="711200" y="4000500"/>
            <a:ext cx="13004800" cy="2413000"/>
          </a:xfrm>
          <a:prstGeom prst="roundRect">
            <a:avLst>
              <a:gd name="adj" fmla="val 5263"/>
            </a:avLst>
          </a:prstGeom>
          <a:solidFill>
            <a:srgbClr val="DFF6F0"/>
          </a:solidFill>
          <a:ln w="254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platform-title"/>
          <p:cNvSpPr/>
          <p:nvPr/>
        </p:nvSpPr>
        <p:spPr>
          <a:xfrm>
            <a:off x="965200" y="4191000"/>
            <a:ext cx="381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1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Agentic AI Platform</a:t>
            </a:r>
            <a:endParaRPr lang="en-US" sz="2100" dirty="0"/>
          </a:p>
        </p:txBody>
      </p:sp>
      <p:sp>
        <p:nvSpPr>
          <p:cNvPr id="12" name="task-box"/>
          <p:cNvSpPr/>
          <p:nvPr/>
        </p:nvSpPr>
        <p:spPr>
          <a:xfrm>
            <a:off x="1016000" y="4826000"/>
            <a:ext cx="3556000" cy="109220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ask-text"/>
          <p:cNvSpPr/>
          <p:nvPr/>
        </p:nvSpPr>
        <p:spPr>
          <a:xfrm>
            <a:off x="1193800" y="4991100"/>
            <a:ext cx="32004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and State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Instructions, workflow, review</a:t>
            </a:r>
            <a:endParaRPr lang="en-US" sz="1600" dirty="0"/>
          </a:p>
        </p:txBody>
      </p:sp>
      <p:sp>
        <p:nvSpPr>
          <p:cNvPr id="14" name="ai-box"/>
          <p:cNvSpPr/>
          <p:nvPr/>
        </p:nvSpPr>
        <p:spPr>
          <a:xfrm>
            <a:off x="4953000" y="4826000"/>
            <a:ext cx="3937000" cy="1092200"/>
          </a:xfrm>
          <a:prstGeom prst="roundRect">
            <a:avLst>
              <a:gd name="adj" fmla="val 9302"/>
            </a:avLst>
          </a:prstGeom>
          <a:solidFill>
            <a:srgbClr val="FFFFFF"/>
          </a:solidFill>
          <a:ln w="12700">
            <a:solidFill>
              <a:srgbClr val="0080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ai-text"/>
          <p:cNvSpPr/>
          <p:nvPr/>
        </p:nvSpPr>
        <p:spPr>
          <a:xfrm>
            <a:off x="5130800" y="4991100"/>
            <a:ext cx="35814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Services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gateway, knowledge, ranking</a:t>
            </a:r>
            <a:endParaRPr lang="en-US" sz="1600" dirty="0"/>
          </a:p>
        </p:txBody>
      </p:sp>
      <p:sp>
        <p:nvSpPr>
          <p:cNvPr id="16" name="rules-box"/>
          <p:cNvSpPr/>
          <p:nvPr/>
        </p:nvSpPr>
        <p:spPr>
          <a:xfrm>
            <a:off x="9271000" y="4826000"/>
            <a:ext cx="4140200" cy="1092200"/>
          </a:xfrm>
          <a:prstGeom prst="roundRect">
            <a:avLst>
              <a:gd name="adj" fmla="val 9302"/>
            </a:avLst>
          </a:prstGeom>
          <a:solidFill>
            <a:srgbClr val="FFF1D9"/>
          </a:solidFill>
          <a:ln w="12700">
            <a:solidFill>
              <a:srgbClr val="FFBF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ules-text"/>
          <p:cNvSpPr/>
          <p:nvPr/>
        </p:nvSpPr>
        <p:spPr>
          <a:xfrm>
            <a:off x="9448800" y="4991100"/>
            <a:ext cx="37846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b="1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Services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Rules, parsing, validation, controls</a:t>
            </a:r>
            <a:endParaRPr lang="en-US" sz="1600" dirty="0"/>
          </a:p>
        </p:txBody>
      </p:sp>
      <p:sp>
        <p:nvSpPr>
          <p:cNvPr id="18" name="integration"/>
          <p:cNvSpPr/>
          <p:nvPr/>
        </p:nvSpPr>
        <p:spPr>
          <a:xfrm>
            <a:off x="711200" y="6629400"/>
            <a:ext cx="13004800" cy="1473200"/>
          </a:xfrm>
          <a:prstGeom prst="roundRect">
            <a:avLst>
              <a:gd name="adj" fmla="val 8621"/>
            </a:avLst>
          </a:prstGeom>
          <a:solidFill>
            <a:srgbClr val="E8F1FA"/>
          </a:solidFill>
          <a:ln w="25400">
            <a:solidFill>
              <a:srgbClr val="0A19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integration-title"/>
          <p:cNvSpPr/>
          <p:nvPr/>
        </p:nvSpPr>
        <p:spPr>
          <a:xfrm>
            <a:off x="965200" y="6794500"/>
            <a:ext cx="393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Connectors and Enterprise Systems</a:t>
            </a:r>
            <a:endParaRPr lang="en-US" sz="1900" dirty="0"/>
          </a:p>
        </p:txBody>
      </p:sp>
      <p:sp>
        <p:nvSpPr>
          <p:cNvPr id="20" name="integration-items"/>
          <p:cNvSpPr/>
          <p:nvPr/>
        </p:nvSpPr>
        <p:spPr>
          <a:xfrm>
            <a:off x="965200" y="7366000"/>
            <a:ext cx="12192000" cy="5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500" dirty="0">
                <a:solidFill>
                  <a:srgbClr val="1A20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FHIR | Enrollment | Benefits | Authorization | Provider | Network | Scheduling | Claims | EDI | Logs | Work Queues</a:t>
            </a:r>
            <a:endParaRPr lang="en-US" sz="1500" dirty="0"/>
          </a:p>
        </p:txBody>
      </p:sp>
      <p:sp>
        <p:nvSpPr>
          <p:cNvPr id="21" name="governance"/>
          <p:cNvSpPr/>
          <p:nvPr/>
        </p:nvSpPr>
        <p:spPr>
          <a:xfrm>
            <a:off x="13970000" y="1460500"/>
            <a:ext cx="1574800" cy="6642100"/>
          </a:xfrm>
          <a:prstGeom prst="roundRect">
            <a:avLst>
              <a:gd name="adj" fmla="val 8065"/>
            </a:avLst>
          </a:prstGeom>
          <a:solidFill>
            <a:srgbClr val="F3E9FA"/>
          </a:solidFill>
          <a:ln w="25400">
            <a:solidFill>
              <a:srgbClr val="6B46C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governance-text"/>
          <p:cNvSpPr/>
          <p:nvPr/>
        </p:nvSpPr>
        <p:spPr>
          <a:xfrm>
            <a:off x="14185900" y="1841500"/>
            <a:ext cx="1143000" cy="571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b="1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Every Layer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Reliability</a:t>
            </a:r>
            <a:endParaRPr lang="en-US" sz="1500" dirty="0"/>
          </a:p>
          <a:p>
            <a:pPr marL="0" indent="0" algn="ctr">
              <a:lnSpc>
                <a:spcPts val="2025"/>
              </a:lnSpc>
              <a:buNone/>
            </a:pPr>
            <a:r>
              <a:rPr lang="en-US" altLang="en-US" sz="15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</a:t>
            </a:r>
            <a:endParaRPr lang="en-US" sz="1500" dirty="0"/>
          </a:p>
        </p:txBody>
      </p:sp>
      <p:sp>
        <p:nvSpPr>
          <p:cNvPr id="23" name="footer"/>
          <p:cNvSpPr/>
          <p:nvPr/>
        </p:nvSpPr>
        <p:spPr>
          <a:xfrm>
            <a:off x="711200" y="8712200"/>
            <a:ext cx="13208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Logical Architecture</a:t>
            </a:r>
            <a:endParaRPr lang="en-US" sz="1300" dirty="0"/>
          </a:p>
        </p:txBody>
      </p:sp>
      <p:sp>
        <p:nvSpPr>
          <p:cNvPr id="24" name="page-number"/>
          <p:cNvSpPr/>
          <p:nvPr/>
        </p:nvSpPr>
        <p:spPr>
          <a:xfrm>
            <a:off x="14986000" y="8712200"/>
            <a:ext cx="55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altLang="en-US" sz="1300" dirty="0">
                <a:solidFill>
                  <a:srgbClr val="0A19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1434</Words>
  <Application>Microsoft Office PowerPoint</Application>
  <PresentationFormat>Custom</PresentationFormat>
  <Paragraphs>363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Acceleration as a Service</dc:title>
  <dc:subject>AI Acceleration as a Service</dc:subject>
  <dc:creator>Manus</dc:creator>
  <cp:lastModifiedBy>Ravi Chillara</cp:lastModifiedBy>
  <cp:revision>1</cp:revision>
  <dcterms:created xsi:type="dcterms:W3CDTF">2026-08-30T16:28:28Z</dcterms:created>
  <dcterms:modified xsi:type="dcterms:W3CDTF">2026-08-30T16:45:15Z</dcterms:modified>
</cp:coreProperties>
</file>